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89" r:id="rId3"/>
    <p:sldMasterId id="2147483719" r:id="rId4"/>
    <p:sldMasterId id="2147483733" r:id="rId5"/>
    <p:sldMasterId id="2147483794" r:id="rId6"/>
  </p:sldMasterIdLst>
  <p:notesMasterIdLst>
    <p:notesMasterId r:id="rId44"/>
  </p:notesMasterIdLst>
  <p:handoutMasterIdLst>
    <p:handoutMasterId r:id="rId45"/>
  </p:handoutMasterIdLst>
  <p:sldIdLst>
    <p:sldId id="424" r:id="rId7"/>
    <p:sldId id="589" r:id="rId8"/>
    <p:sldId id="603" r:id="rId9"/>
    <p:sldId id="649" r:id="rId10"/>
    <p:sldId id="428" r:id="rId11"/>
    <p:sldId id="619" r:id="rId12"/>
    <p:sldId id="600" r:id="rId13"/>
    <p:sldId id="620" r:id="rId14"/>
    <p:sldId id="621" r:id="rId15"/>
    <p:sldId id="622" r:id="rId16"/>
    <p:sldId id="623" r:id="rId17"/>
    <p:sldId id="624" r:id="rId18"/>
    <p:sldId id="625" r:id="rId19"/>
    <p:sldId id="627" r:id="rId20"/>
    <p:sldId id="628" r:id="rId21"/>
    <p:sldId id="626" r:id="rId22"/>
    <p:sldId id="629" r:id="rId23"/>
    <p:sldId id="652" r:id="rId24"/>
    <p:sldId id="653" r:id="rId25"/>
    <p:sldId id="654" r:id="rId26"/>
    <p:sldId id="656" r:id="rId27"/>
    <p:sldId id="655" r:id="rId28"/>
    <p:sldId id="632" r:id="rId29"/>
    <p:sldId id="633" r:id="rId30"/>
    <p:sldId id="634" r:id="rId31"/>
    <p:sldId id="635" r:id="rId32"/>
    <p:sldId id="636" r:id="rId33"/>
    <p:sldId id="637" r:id="rId34"/>
    <p:sldId id="638" r:id="rId35"/>
    <p:sldId id="640" r:id="rId36"/>
    <p:sldId id="641" r:id="rId37"/>
    <p:sldId id="646" r:id="rId38"/>
    <p:sldId id="642" r:id="rId39"/>
    <p:sldId id="651" r:id="rId40"/>
    <p:sldId id="650" r:id="rId41"/>
    <p:sldId id="644" r:id="rId42"/>
    <p:sldId id="648" r:id="rId43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2F4C65"/>
    <a:srgbClr val="8091A0"/>
    <a:srgbClr val="A5C0ED"/>
    <a:srgbClr val="EAEAEA"/>
    <a:srgbClr val="FF00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howGuides="1">
      <p:cViewPr varScale="1">
        <p:scale>
          <a:sx n="114" d="100"/>
          <a:sy n="114" d="100"/>
        </p:scale>
        <p:origin x="15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3235" y="-7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0FC7-5A74-4C0F-862D-E568D193108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C280-3823-495F-9FA5-29FEB3DA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544615"/>
          </a:xfrm>
        </p:spPr>
        <p:txBody>
          <a:bodyPr/>
          <a:lstStyle>
            <a:lvl1pPr>
              <a:defRPr sz="2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778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8"/>
            <a:ext cx="8229600" cy="5280819"/>
          </a:xfrm>
        </p:spPr>
        <p:txBody>
          <a:bodyPr>
            <a:normAutofit/>
          </a:bodyPr>
          <a:lstStyle>
            <a:lvl1pPr marL="342000" indent="-342000">
              <a:spcBef>
                <a:spcPts val="24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4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100"/>
            </a:lvl4pPr>
            <a:lvl5pPr marL="982663" indent="-2286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 baseline="0">
                <a:latin typeface="+mn-lt"/>
                <a:ea typeface="+mn-ea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sz="1200" baseline="0">
                <a:latin typeface="+mn-lt"/>
                <a:ea typeface="+mn-ea"/>
              </a:defRPr>
            </a:lvl3pPr>
            <a:lvl4pPr marL="804863" indent="-136525">
              <a:defRPr sz="1100" baseline="0">
                <a:latin typeface="+mn-lt"/>
                <a:ea typeface="+mn-ea"/>
              </a:defRPr>
            </a:lvl4pPr>
            <a:lvl5pPr marL="982663" indent="-228600">
              <a:defRPr sz="1100" baseline="0"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26" y="873779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417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982663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4pPr>
            <a:lvl5pPr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851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90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038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" y="6554716"/>
            <a:ext cx="336774" cy="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06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목차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8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96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23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0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6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대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-36512" y="2133632"/>
            <a:ext cx="9144000" cy="208756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>
              <a:solidFill>
                <a:srgbClr val="4663A4"/>
              </a:solidFill>
            </a:endParaRPr>
          </a:p>
        </p:txBody>
      </p:sp>
      <p:sp>
        <p:nvSpPr>
          <p:cNvPr id="5" name="직사각형 11"/>
          <p:cNvSpPr/>
          <p:nvPr/>
        </p:nvSpPr>
        <p:spPr>
          <a:xfrm>
            <a:off x="15" y="31"/>
            <a:ext cx="9144001" cy="2295525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50000"/>
                </a:schemeClr>
              </a:gs>
              <a:gs pos="39999">
                <a:schemeClr val="bg1">
                  <a:lumMod val="85000"/>
                  <a:alpha val="50000"/>
                </a:schemeClr>
              </a:gs>
              <a:gs pos="7000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6" name="직사각형 12"/>
          <p:cNvSpPr/>
          <p:nvPr/>
        </p:nvSpPr>
        <p:spPr>
          <a:xfrm>
            <a:off x="0" y="1052513"/>
            <a:ext cx="9144000" cy="12239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784753"/>
            <a:ext cx="7772400" cy="1470025"/>
          </a:xfrm>
          <a:effectLst/>
        </p:spPr>
        <p:txBody>
          <a:bodyPr/>
          <a:lstStyle>
            <a:lvl1pPr algn="ctr">
              <a:defRPr b="0" i="0">
                <a:effectLst>
                  <a:reflection blurRad="25400" stA="32000" endPos="38000" dist="1016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lang="ko-KR" altLang="en-US" sz="2215" b="0" i="0" kern="1200" cap="none" spc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419872" y="3772338"/>
            <a:ext cx="21336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10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6237342"/>
            <a:ext cx="1207837" cy="3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664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03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53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81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91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072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32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54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8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공백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56009" y="2157444"/>
            <a:ext cx="4448654" cy="111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6646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B8BCEC-952A-4805-8B7B-F0B05516EF7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966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31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10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2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93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81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33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9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72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63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0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/>
          <p:cNvSpPr/>
          <p:nvPr userDrawn="1"/>
        </p:nvSpPr>
        <p:spPr>
          <a:xfrm>
            <a:off x="0" y="2420900"/>
            <a:ext cx="9144000" cy="41234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직사각형 9"/>
          <p:cNvSpPr/>
          <p:nvPr userDrawn="1"/>
        </p:nvSpPr>
        <p:spPr>
          <a:xfrm>
            <a:off x="0" y="232772"/>
            <a:ext cx="9144000" cy="11416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>
            <a:noAutofit/>
          </a:bodyPr>
          <a:lstStyle/>
          <a:p>
            <a:pPr algn="ctr"/>
            <a:endParaRPr lang="ko-KR" altLang="en-US" sz="40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87256" y="2718784"/>
            <a:ext cx="6059016" cy="2812004"/>
          </a:xfrm>
        </p:spPr>
        <p:txBody>
          <a:bodyPr>
            <a:noAutofit/>
          </a:bodyPr>
          <a:lstStyle/>
          <a:p>
            <a:pPr marL="161925" indent="0">
              <a:spcBef>
                <a:spcPts val="400"/>
              </a:spcBef>
              <a:buNone/>
            </a:pPr>
            <a:endParaRPr lang="en-US" altLang="ko-KR" sz="3200" dirty="0"/>
          </a:p>
          <a:p>
            <a:pPr marL="161925" indent="0">
              <a:spcBef>
                <a:spcPts val="400"/>
              </a:spcBef>
              <a:buNone/>
            </a:pPr>
            <a:endParaRPr lang="en-US" sz="3200" dirty="0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271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59" y="52645"/>
            <a:ext cx="8229600" cy="63408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6"/>
            <a:ext cx="8229600" cy="5280819"/>
          </a:xfrm>
        </p:spPr>
        <p:txBody>
          <a:bodyPr>
            <a:normAutofit/>
          </a:bodyPr>
          <a:lstStyle>
            <a:lvl1pPr marL="177800" indent="-177800">
              <a:spcBef>
                <a:spcPts val="600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9148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9759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899E732-CF26-454E-AA01-6C761E4DC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274" y="1628775"/>
            <a:ext cx="7510096" cy="4176713"/>
          </a:xfrm>
        </p:spPr>
        <p:txBody>
          <a:bodyPr/>
          <a:lstStyle>
            <a:lvl1pPr marL="360363" indent="-360363">
              <a:buFont typeface="+mj-lt"/>
              <a:buAutoNum type="arabicPeriod"/>
              <a:defRPr sz="300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23A02D-C92E-494E-979E-4BFCFC4E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249"/>
            <a:ext cx="9144000" cy="634082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1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60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400">
                <a:latin typeface="+mn-ea"/>
                <a:ea typeface="+mn-ea"/>
              </a:defRPr>
            </a:lvl2pPr>
            <a:lvl3pPr marL="627063" indent="-136525">
              <a:defRPr sz="1200">
                <a:latin typeface="+mn-ea"/>
                <a:ea typeface="+mn-ea"/>
              </a:defRPr>
            </a:lvl3pPr>
            <a:lvl4pPr marL="804863" indent="-136525">
              <a:defRPr sz="1100">
                <a:latin typeface="+mn-ea"/>
                <a:ea typeface="+mn-ea"/>
              </a:defRPr>
            </a:lvl4pPr>
            <a:lvl5pPr marL="982663" indent="-228600">
              <a:defRPr sz="11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49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048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82663" indent="-22860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13" y="873747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262270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177800" indent="-177800"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896938" indent="-1428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25513" indent="-17145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2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261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461620" y="116632"/>
            <a:ext cx="8225180" cy="23001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08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88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54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6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00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827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27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506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42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8229600" cy="428134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7"/>
            <a:ext cx="8229600" cy="1197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05494295-6A3E-461B-96D7-532301755BF8}" type="datetime1">
              <a:rPr lang="ko-KR" altLang="en-US" smtClean="0">
                <a:solidFill>
                  <a:prstClr val="black"/>
                </a:solidFill>
              </a:rPr>
              <a:pPr latinLnBrk="0"/>
              <a:t>2020-10-07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r>
              <a:rPr lang="en-US" altLang="ko-KR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046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5D06A290-EADE-4A52-9703-69E62F0FF4B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3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876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34" y="6239934"/>
            <a:ext cx="712138" cy="214108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sp>
        <p:nvSpPr>
          <p:cNvPr id="9" name="직사각형 8"/>
          <p:cNvSpPr/>
          <p:nvPr userDrawn="1"/>
        </p:nvSpPr>
        <p:spPr>
          <a:xfrm>
            <a:off x="0" y="213286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0081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840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44" y="1544669"/>
            <a:ext cx="6581470" cy="1362075"/>
          </a:xfrm>
        </p:spPr>
        <p:txBody>
          <a:bodyPr anchor="b"/>
          <a:lstStyle>
            <a:lvl1pPr algn="r">
              <a:defRPr sz="4000" b="1" cap="none" baseline="0">
                <a:ln w="9000" cmpd="sng">
                  <a:solidFill>
                    <a:srgbClr val="FF6600"/>
                  </a:solidFill>
                  <a:prstDash val="solid"/>
                </a:ln>
                <a:solidFill>
                  <a:srgbClr val="FF66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244" y="2906713"/>
            <a:ext cx="658147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16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213289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660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47714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atinLnBrk="1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8"/>
          <p:cNvSpPr/>
          <p:nvPr userDrawn="1"/>
        </p:nvSpPr>
        <p:spPr>
          <a:xfrm>
            <a:off x="1588" y="57669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2"/>
            <a:ext cx="8229600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 err="1"/>
              <a:t>세째</a:t>
            </a:r>
            <a:r>
              <a:rPr lang="ko-KR" altLang="en-US" dirty="0"/>
              <a:t> 수준</a:t>
            </a:r>
          </a:p>
          <a:p>
            <a:pPr lvl="3"/>
            <a:r>
              <a:rPr lang="ko-KR" altLang="en-US" dirty="0" err="1"/>
              <a:t>네째</a:t>
            </a:r>
            <a:r>
              <a:rPr lang="ko-KR" altLang="en-US" dirty="0"/>
              <a:t> 수준</a:t>
            </a:r>
          </a:p>
          <a:p>
            <a:pPr lvl="4"/>
            <a:r>
              <a:rPr lang="ko-KR" altLang="en-US" dirty="0"/>
              <a:t>다섯째 수준</a:t>
            </a:r>
          </a:p>
          <a:p>
            <a:pPr lvl="4"/>
            <a:endParaRPr lang="en-US" altLang="ko-KR" dirty="0"/>
          </a:p>
        </p:txBody>
      </p:sp>
      <p:sp>
        <p:nvSpPr>
          <p:cNvPr id="1065" name="Text Box 41"/>
          <p:cNvSpPr txBox="1">
            <a:spLocks noChangeArrowheads="1"/>
          </p:cNvSpPr>
          <p:nvPr/>
        </p:nvSpPr>
        <p:spPr bwMode="auto">
          <a:xfrm>
            <a:off x="2057400" y="5638831"/>
            <a:ext cx="548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6634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0" name="Text Box 104"/>
          <p:cNvSpPr txBox="1">
            <a:spLocks noChangeArrowheads="1"/>
          </p:cNvSpPr>
          <p:nvPr/>
        </p:nvSpPr>
        <p:spPr bwMode="auto">
          <a:xfrm>
            <a:off x="915866" y="6272244"/>
            <a:ext cx="990600" cy="5857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08000">
            <a:spAutoFit/>
          </a:bodyPr>
          <a:lstStyle>
            <a:lvl1pPr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base" hangingPunct="1">
              <a:lnSpc>
                <a:spcPct val="18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</a:pPr>
            <a:endParaRPr lang="ko-KR" altLang="ko-KR" sz="180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1135" name="Text Box 111"/>
          <p:cNvSpPr txBox="1">
            <a:spLocks noChangeArrowheads="1"/>
          </p:cNvSpPr>
          <p:nvPr/>
        </p:nvSpPr>
        <p:spPr bwMode="auto">
          <a:xfrm>
            <a:off x="3568212" y="6277006"/>
            <a:ext cx="22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9" r:id="rId3"/>
    <p:sldLayoutId id="2147483680" r:id="rId4"/>
    <p:sldLayoutId id="2147483793" r:id="rId5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 i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2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8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4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8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8" r:id="rId4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03395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3" y="6585712"/>
            <a:ext cx="332142" cy="128907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1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ü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Ø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5747-3941-440B-8E65-82FC583A4405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6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2E815-756F-45A4-A066-B8B8FFE85997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636193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927" y="6755215"/>
            <a:ext cx="3930002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ts val="840"/>
              </a:lnSpc>
            </a:pPr>
            <a:r>
              <a:rPr lang="en-US" altLang="ko-KR" sz="7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Solvit</a:t>
            </a:r>
            <a:r>
              <a:rPr lang="en-US" altLang="ko-KR" sz="7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System Confidential</a:t>
            </a:r>
            <a:endParaRPr lang="ko-KR" altLang="en-US" sz="7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0" y="6697170"/>
            <a:ext cx="332142" cy="128907"/>
          </a:xfrm>
          <a:prstGeom prst="rect">
            <a:avLst/>
          </a:prstGeom>
        </p:spPr>
        <p:txBody>
          <a:bodyPr vert="horz" wrap="none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16200000">
            <a:off x="4317943" y="-6207"/>
            <a:ext cx="96951" cy="685114"/>
          </a:xfrm>
          <a:prstGeom prst="rect">
            <a:avLst/>
          </a:prstGeom>
          <a:gradFill>
            <a:gsLst>
              <a:gs pos="0">
                <a:srgbClr val="E9F2FA"/>
              </a:gs>
              <a:gs pos="51000">
                <a:srgbClr val="A9D4E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A9D4EB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endParaRPr lang="ko-KR" altLang="en-US" sz="1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347147"/>
            <a:ext cx="9144000" cy="608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5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1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solvitsystem.co.kr/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2276902"/>
            <a:ext cx="7772400" cy="1470025"/>
          </a:xfrm>
        </p:spPr>
        <p:txBody>
          <a:bodyPr/>
          <a:lstStyle/>
          <a:p>
            <a:r>
              <a:rPr lang="ko-KR" altLang="en-US" b="1" dirty="0"/>
              <a:t>전파데이터를 활용한 산악구조 </a:t>
            </a:r>
            <a:br>
              <a:rPr lang="en-US" altLang="ko-KR" b="1" dirty="0"/>
            </a:br>
            <a:r>
              <a:rPr lang="ko-KR" altLang="en-US" b="1" dirty="0"/>
              <a:t>수색방안 연구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9632" y="1124744"/>
            <a:ext cx="6400800" cy="864096"/>
          </a:xfrm>
        </p:spPr>
        <p:txBody>
          <a:bodyPr/>
          <a:lstStyle/>
          <a:p>
            <a:r>
              <a:rPr lang="ko-KR" altLang="en-US" sz="4400" b="1" dirty="0"/>
              <a:t>개발검토회의</a:t>
            </a:r>
            <a:endParaRPr lang="en-US" altLang="ko-KR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3734272" y="3746897"/>
            <a:ext cx="1675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2020. 10. 08</a:t>
            </a:r>
          </a:p>
        </p:txBody>
      </p:sp>
    </p:spTree>
    <p:extLst>
      <p:ext uri="{BB962C8B-B14F-4D97-AF65-F5344CB8AC3E}">
        <p14:creationId xmlns:p14="http://schemas.microsoft.com/office/powerpoint/2010/main" val="3554792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81" y="2421055"/>
            <a:ext cx="2556906" cy="173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공통항목 초기값 설정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좌측 상단 로고 밑에 위치한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초기값 설정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공통 속성 설정을 위한 </a:t>
            </a:r>
            <a:r>
              <a:rPr lang="ko-KR" altLang="en-US" sz="1600" dirty="0" err="1">
                <a:cs typeface="+mn-cs"/>
              </a:rPr>
              <a:t>팝업창</a:t>
            </a:r>
            <a:r>
              <a:rPr lang="ko-KR" altLang="en-US" sz="1600" dirty="0">
                <a:cs typeface="+mn-cs"/>
              </a:rPr>
              <a:t> 표시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팝업 창에서 각 항목별 기본값 입력 후 저장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364114"/>
            <a:ext cx="5034798" cy="28352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980691" y="3541483"/>
            <a:ext cx="1080120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 bwMode="auto">
          <a:xfrm flipV="1">
            <a:off x="2060811" y="3364114"/>
            <a:ext cx="1287053" cy="2853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5" idx="3"/>
          </p:cNvCxnSpPr>
          <p:nvPr/>
        </p:nvCxnSpPr>
        <p:spPr bwMode="auto">
          <a:xfrm>
            <a:off x="2060811" y="3649495"/>
            <a:ext cx="1287053" cy="253734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095750" y="4963603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초기값 설정 버튼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5317" y="6218840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867" y="34956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7864" y="3581808"/>
            <a:ext cx="36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2200" y="57209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419872" y="3852013"/>
            <a:ext cx="4852583" cy="181760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0859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0" y="3645023"/>
            <a:ext cx="6160702" cy="18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18" y="1844824"/>
            <a:ext cx="1581150" cy="418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주소 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시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군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구 동 단위 주소 입력하여 입력한 동에 포함된 기지국 검색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979217" y="2091409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601" y="6059090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주소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반경에 따른 데이터 추출 필요성 확인 필요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8332" y="5528265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7784" y="2042845"/>
            <a:ext cx="3906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 중 주소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주소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277" y="20149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614" y="27939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614" y="47053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987010" y="3789040"/>
            <a:ext cx="1440160" cy="19442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606" y="33372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991193" y="2870435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1175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1" y="1790819"/>
            <a:ext cx="1490832" cy="377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국립공원 경계지역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 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796015" y="2201013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8" y="5717053"/>
            <a:ext cx="322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국립공원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반경에 따른 데이터 추출 필요성 확인 필요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3347" y="5721331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61" y="3231356"/>
            <a:ext cx="6059015" cy="24346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25061" y="1700808"/>
            <a:ext cx="5426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 중 국립공원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국립공원 목록 중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선택한 국립공원의 경계선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폴리곤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을 기준으로 검색 반경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544" y="212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7891" y="28511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7891" y="43633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790818" y="3418368"/>
            <a:ext cx="1440160" cy="214293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76883" y="29952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95001" y="2927624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995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64" y="3233027"/>
            <a:ext cx="6099447" cy="227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7" y="1628800"/>
            <a:ext cx="1600200" cy="401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GPS </a:t>
            </a:r>
            <a:r>
              <a:rPr lang="ko-KR" altLang="en-US" sz="1800" dirty="0">
                <a:cs typeface="+mn-cs"/>
              </a:rPr>
              <a:t>기반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722407" y="2277638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06265" y="3075491"/>
            <a:ext cx="1440160" cy="4320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128" y="5788642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087" y="5661248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3138" y="1705926"/>
            <a:ext cx="4079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위치정보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설정한 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기준점에서 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반경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706264" y="3717033"/>
            <a:ext cx="1440160" cy="158417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22048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5883" y="31212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883" y="44173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3377" y="30859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725277" y="5405871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423" y="53565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53052850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2" y="3233333"/>
            <a:ext cx="4392487" cy="2050818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11" y="3121199"/>
            <a:ext cx="2685478" cy="2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접속</a:t>
            </a:r>
            <a:r>
              <a:rPr lang="en-US" altLang="ko-KR" sz="1800" dirty="0">
                <a:cs typeface="+mn-cs"/>
              </a:rPr>
              <a:t>/</a:t>
            </a:r>
            <a:r>
              <a:rPr lang="ko-KR" altLang="en-US" sz="1800" dirty="0" err="1">
                <a:cs typeface="+mn-cs"/>
              </a:rPr>
              <a:t>비접속</a:t>
            </a:r>
            <a:r>
              <a:rPr lang="ko-KR" altLang="en-US" sz="1800" dirty="0">
                <a:cs typeface="+mn-cs"/>
              </a:rPr>
              <a:t> 선택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분석파일</a:t>
            </a:r>
            <a:r>
              <a:rPr lang="ko-KR" altLang="en-US" sz="1600" dirty="0">
                <a:cs typeface="+mn-cs"/>
              </a:rPr>
              <a:t> 생성을 위한 테이블 항목 중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</a:t>
            </a:r>
            <a:r>
              <a:rPr lang="ko-KR" altLang="en-US" sz="1600" dirty="0">
                <a:cs typeface="+mn-cs"/>
              </a:rPr>
              <a:t> 기지국 선택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분석파일 제공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선택한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비접속을</a:t>
            </a:r>
            <a:r>
              <a:rPr lang="ko-KR" altLang="en-US" sz="1600" dirty="0">
                <a:cs typeface="+mn-cs"/>
              </a:rPr>
              <a:t> 구분하여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27304" y="29249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743141" y="3112806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56" y="4068834"/>
            <a:ext cx="748008" cy="6872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616" y="4068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3487981"/>
            <a:ext cx="648072" cy="17334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55895" y="42197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83643" y="5376558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접속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기지국 구분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68306" y="5357142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[XML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형식의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5340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99" y="4034068"/>
            <a:ext cx="2685478" cy="2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90791"/>
            <a:ext cx="4755292" cy="24995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테이블 데이터 수정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추출한 결과 데이터를 사용자가 수정을 원할 경우 대상 셀을 더블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데이터 수정 후 </a:t>
            </a:r>
            <a:r>
              <a:rPr lang="en-US" altLang="ko-KR" sz="1600" dirty="0">
                <a:cs typeface="+mn-cs"/>
              </a:rPr>
              <a:t>Enter </a:t>
            </a:r>
            <a:r>
              <a:rPr lang="ko-KR" altLang="en-US" sz="1600" dirty="0">
                <a:cs typeface="+mn-cs"/>
              </a:rPr>
              <a:t>입력 시 자동 저장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수정한 데이터를 반영하여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97717" y="52300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6865780" y="4019812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26" y="4610670"/>
            <a:ext cx="748008" cy="6872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616" y="44020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4452710"/>
            <a:ext cx="3776634" cy="25707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18924" y="37513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17955" y="502420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2876" y="5881976"/>
            <a:ext cx="287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사용자 수정이 반영된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37866"/>
            <a:ext cx="4831499" cy="3124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74919" y="5888305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 완료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1308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11" y="3189174"/>
            <a:ext cx="2812817" cy="305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다중 선택 및 삭제 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추출된 데이터 중 사용자가 일부 항목을 다중 선택하여 삭제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71424" y="5624408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삭제 대항 항목 선택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145" y="5636605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선택 항목 삭제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4" y="2173602"/>
            <a:ext cx="2955764" cy="3463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76" y="3963104"/>
            <a:ext cx="4138019" cy="16613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94662" y="2060848"/>
            <a:ext cx="4753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테이블 데이터에서 복수의 항목 선택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(Shift +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좌클릭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 행 삭제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선택 항목 삭제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선택 항목 삭제 결과가 반영된 테이블 표시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33055" y="2834680"/>
            <a:ext cx="3021938" cy="20696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852" y="36972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04255" y="31996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4320092" y="3197841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2467" y="37692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1954888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이슈사항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/>
              <a:t>기능구현 완료</a:t>
            </a:r>
            <a:endParaRPr lang="en-US" altLang="ko-KR" sz="1600" dirty="0"/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/>
              <a:t>주소 기준 </a:t>
            </a:r>
            <a:r>
              <a:rPr lang="ko-KR" altLang="en-US" sz="1400" dirty="0" err="1"/>
              <a:t>무선국</a:t>
            </a:r>
            <a:r>
              <a:rPr lang="ko-KR" altLang="en-US" sz="1400" dirty="0"/>
              <a:t> 데이터 추출 기능</a:t>
            </a:r>
            <a:endParaRPr lang="en-US" altLang="ko-KR" sz="1400" dirty="0"/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/>
              <a:t>국립 공원 </a:t>
            </a:r>
            <a:r>
              <a:rPr lang="ko-KR" altLang="en-US" sz="1400" dirty="0" err="1"/>
              <a:t>폴리곤</a:t>
            </a:r>
            <a:r>
              <a:rPr lang="ko-KR" altLang="en-US" sz="1400" dirty="0"/>
              <a:t> 기준 </a:t>
            </a:r>
            <a:r>
              <a:rPr lang="ko-KR" altLang="en-US" sz="1400" dirty="0" err="1"/>
              <a:t>무선국</a:t>
            </a:r>
            <a:r>
              <a:rPr lang="ko-KR" altLang="en-US" sz="1400" dirty="0"/>
              <a:t> 데이터 추출 기능</a:t>
            </a:r>
            <a:endParaRPr lang="en-US" altLang="ko-KR" sz="1400" dirty="0"/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en-US" altLang="ko-KR" sz="1400" dirty="0"/>
              <a:t>GPS </a:t>
            </a:r>
            <a:r>
              <a:rPr lang="ko-KR" altLang="en-US" sz="1400" dirty="0"/>
              <a:t>반경 기준 </a:t>
            </a:r>
            <a:r>
              <a:rPr lang="ko-KR" altLang="en-US" sz="1400" dirty="0" err="1"/>
              <a:t>무선국</a:t>
            </a:r>
            <a:r>
              <a:rPr lang="ko-KR" altLang="en-US" sz="1400" dirty="0"/>
              <a:t> 데이터 추출 기능</a:t>
            </a:r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/>
              <a:t>사업자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서비스명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필터링</a:t>
            </a:r>
            <a:r>
              <a:rPr lang="ko-KR" altLang="en-US" sz="1400" dirty="0"/>
              <a:t> 기능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>
                <a:cs typeface="+mn-cs"/>
              </a:rPr>
              <a:t>추출한 테이블 목록에서 불필요 항목 다중 선택</a:t>
            </a:r>
            <a:r>
              <a:rPr lang="en-US" altLang="ko-KR" sz="1400" dirty="0">
                <a:cs typeface="+mn-cs"/>
              </a:rPr>
              <a:t>/</a:t>
            </a:r>
            <a:r>
              <a:rPr lang="ko-KR" altLang="en-US" sz="1400" dirty="0">
                <a:cs typeface="+mn-cs"/>
              </a:rPr>
              <a:t>삭제 기능</a:t>
            </a:r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>
                <a:cs typeface="+mn-cs"/>
              </a:rPr>
              <a:t>추출한 테이블 목록에서 즉각적인 데이터 수정</a:t>
            </a:r>
            <a:r>
              <a:rPr lang="en-US" altLang="ko-KR" sz="1400" dirty="0">
                <a:cs typeface="+mn-cs"/>
              </a:rPr>
              <a:t>/</a:t>
            </a:r>
            <a:r>
              <a:rPr lang="ko-KR" altLang="en-US" sz="1400" dirty="0">
                <a:cs typeface="+mn-cs"/>
              </a:rPr>
              <a:t>반영 기능</a:t>
            </a:r>
          </a:p>
          <a:p>
            <a:pPr marL="1073150" lvl="2" indent="-354013">
              <a:buFont typeface="Wingdings" panose="05000000000000000000" pitchFamily="2" charset="2"/>
              <a:buChar char="l"/>
            </a:pPr>
            <a:r>
              <a:rPr lang="ko-KR" altLang="en-US" sz="1400" dirty="0">
                <a:cs typeface="+mn-cs"/>
              </a:rPr>
              <a:t>추출한 테이블 목록에서 접속</a:t>
            </a:r>
            <a:r>
              <a:rPr lang="en-US" altLang="ko-KR" sz="1400" dirty="0">
                <a:cs typeface="+mn-cs"/>
              </a:rPr>
              <a:t>/</a:t>
            </a:r>
            <a:r>
              <a:rPr lang="ko-KR" altLang="en-US" sz="1400" dirty="0" err="1">
                <a:cs typeface="+mn-cs"/>
              </a:rPr>
              <a:t>비접속</a:t>
            </a:r>
            <a:r>
              <a:rPr lang="ko-KR" altLang="en-US" sz="1400" dirty="0">
                <a:cs typeface="+mn-cs"/>
              </a:rPr>
              <a:t> 기지국 선택 </a:t>
            </a:r>
            <a:r>
              <a:rPr lang="ko-KR" altLang="en-US" sz="1400" dirty="0" err="1">
                <a:cs typeface="+mn-cs"/>
              </a:rPr>
              <a:t>콤보박스</a:t>
            </a:r>
            <a:r>
              <a:rPr lang="ko-KR" altLang="en-US" sz="1400" dirty="0">
                <a:cs typeface="+mn-cs"/>
              </a:rPr>
              <a:t> 기능</a:t>
            </a: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기능 구현 및 시험 </a:t>
            </a:r>
            <a:r>
              <a:rPr lang="ko-KR" altLang="en-US" sz="1600" dirty="0" err="1">
                <a:cs typeface="+mn-cs"/>
              </a:rPr>
              <a:t>진행중</a:t>
            </a:r>
            <a:endParaRPr lang="en-US" altLang="ko-KR" sz="1600" dirty="0">
              <a:cs typeface="+mn-cs"/>
            </a:endParaRPr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400" dirty="0">
                <a:cs typeface="+mn-cs"/>
              </a:rPr>
              <a:t>분석 파일</a:t>
            </a:r>
            <a:r>
              <a:rPr lang="en-US" altLang="ko-KR" sz="1400" dirty="0">
                <a:cs typeface="+mn-cs"/>
              </a:rPr>
              <a:t>(</a:t>
            </a:r>
            <a:r>
              <a:rPr lang="en-US" altLang="ko-KR" sz="1400" dirty="0" err="1">
                <a:cs typeface="+mn-cs"/>
              </a:rPr>
              <a:t>ewx</a:t>
            </a:r>
            <a:r>
              <a:rPr lang="en-US" altLang="ko-KR" sz="1400" dirty="0">
                <a:cs typeface="+mn-cs"/>
              </a:rPr>
              <a:t>) </a:t>
            </a:r>
            <a:r>
              <a:rPr lang="ko-KR" altLang="en-US" sz="1400" dirty="0">
                <a:cs typeface="+mn-cs"/>
              </a:rPr>
              <a:t>제공 기능</a:t>
            </a:r>
            <a:endParaRPr lang="en-US" altLang="ko-KR" sz="1400" dirty="0">
              <a:cs typeface="+mn-cs"/>
            </a:endParaRP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cs typeface="+mn-cs"/>
              </a:rPr>
              <a:t>프로토타입</a:t>
            </a:r>
            <a:r>
              <a:rPr lang="ko-KR" altLang="en-US" sz="1400" dirty="0">
                <a:cs typeface="+mn-cs"/>
              </a:rPr>
              <a:t> 개발 완료</a:t>
            </a:r>
            <a:endParaRPr lang="en-US" altLang="ko-KR" sz="1400" dirty="0">
              <a:cs typeface="+mn-cs"/>
            </a:endParaRP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수색지역 분석 기능 연동 </a:t>
            </a:r>
            <a:r>
              <a:rPr lang="ko-KR" altLang="en-US" sz="1400" dirty="0" err="1">
                <a:cs typeface="+mn-cs"/>
              </a:rPr>
              <a:t>확인중</a:t>
            </a:r>
            <a:r>
              <a:rPr lang="ko-KR" altLang="en-US" sz="1400" dirty="0">
                <a:cs typeface="+mn-cs"/>
              </a:rPr>
              <a:t> </a:t>
            </a: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/>
              <a:t>생성된 파일을 입력</a:t>
            </a:r>
            <a:r>
              <a:rPr lang="en-US" altLang="ko-KR" sz="1400" dirty="0"/>
              <a:t>)</a:t>
            </a: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cs typeface="+mn-cs"/>
              </a:rPr>
              <a:t>데이터 속성 및 포맷 상세 검증 중 </a:t>
            </a:r>
            <a:r>
              <a:rPr lang="en-US" altLang="ko-KR" sz="1400" dirty="0">
                <a:solidFill>
                  <a:srgbClr val="FF0000"/>
                </a:solidFill>
                <a:cs typeface="+mn-cs"/>
              </a:rPr>
              <a:t>( w ATDI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en-US" altLang="ko-KR" sz="1400" dirty="0">
              <a:solidFill>
                <a:srgbClr val="FF0000"/>
              </a:solidFill>
              <a:cs typeface="+mn-cs"/>
            </a:endParaRPr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400" dirty="0">
                <a:cs typeface="+mn-cs"/>
              </a:rPr>
              <a:t>배치파일 실행 기능</a:t>
            </a:r>
            <a:endParaRPr lang="en-US" altLang="ko-KR" sz="1400" dirty="0">
              <a:cs typeface="+mn-cs"/>
            </a:endParaRP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cs typeface="+mn-cs"/>
              </a:rPr>
              <a:t>프로토타입</a:t>
            </a:r>
            <a:r>
              <a:rPr lang="ko-KR" altLang="en-US" sz="1400" dirty="0">
                <a:cs typeface="+mn-cs"/>
              </a:rPr>
              <a:t> 개발 완료</a:t>
            </a:r>
            <a:endParaRPr lang="en-US" altLang="ko-KR" sz="1400" dirty="0">
              <a:cs typeface="+mn-cs"/>
            </a:endParaRP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cs typeface="+mn-cs"/>
              </a:rPr>
              <a:t>HtZ</a:t>
            </a:r>
            <a:r>
              <a:rPr lang="ko-KR" altLang="en-US" sz="1400" dirty="0">
                <a:cs typeface="+mn-cs"/>
              </a:rPr>
              <a:t>와 연동시험 진행 예정</a:t>
            </a:r>
            <a:endParaRPr lang="en-US" altLang="ko-KR" sz="1400" dirty="0">
              <a:cs typeface="+mn-cs"/>
            </a:endParaRPr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400" dirty="0">
                <a:cs typeface="+mn-cs"/>
              </a:rPr>
              <a:t>공통 속성 기본 값 설정 기능</a:t>
            </a:r>
            <a:endParaRPr lang="en-US" altLang="ko-KR" sz="1400" dirty="0">
              <a:cs typeface="+mn-cs"/>
            </a:endParaRPr>
          </a:p>
          <a:p>
            <a:pPr marL="1436688" lvl="3" indent="-363538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cs typeface="+mn-cs"/>
              </a:rPr>
              <a:t>프로토타입</a:t>
            </a:r>
            <a:r>
              <a:rPr lang="ko-KR" altLang="en-US" sz="1400" dirty="0">
                <a:cs typeface="+mn-cs"/>
              </a:rPr>
              <a:t> 개발 완료</a:t>
            </a: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621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중간보고 후 조치사항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기지국 종류 추가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2G </a:t>
            </a:r>
            <a:r>
              <a:rPr lang="ko-KR" altLang="en-US" sz="1600" dirty="0">
                <a:cs typeface="+mn-cs"/>
              </a:rPr>
              <a:t>필터링 기능 추가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검색 결과에 </a:t>
            </a:r>
            <a:r>
              <a:rPr lang="en-US" altLang="ko-KR" sz="1600" dirty="0">
                <a:cs typeface="+mn-cs"/>
              </a:rPr>
              <a:t>2G</a:t>
            </a:r>
            <a:r>
              <a:rPr lang="ko-KR" altLang="en-US" sz="1600" dirty="0">
                <a:cs typeface="+mn-cs"/>
              </a:rPr>
              <a:t>가 포함된 레코드 추출 확인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6015A-DE19-4F41-8BD2-25908B3C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5" y="1933895"/>
            <a:ext cx="1600200" cy="401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8A36DF-40A0-4AB1-A263-A07291A3CD8E}"/>
              </a:ext>
            </a:extLst>
          </p:cNvPr>
          <p:cNvSpPr/>
          <p:nvPr/>
        </p:nvSpPr>
        <p:spPr bwMode="auto">
          <a:xfrm>
            <a:off x="525995" y="4742973"/>
            <a:ext cx="1440160" cy="89924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C21A6-2798-4435-BFC0-42204F8F940A}"/>
              </a:ext>
            </a:extLst>
          </p:cNvPr>
          <p:cNvSpPr txBox="1"/>
          <p:nvPr/>
        </p:nvSpPr>
        <p:spPr>
          <a:xfrm>
            <a:off x="758822" y="6004846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조치 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4AAAD41-A97E-4A82-902F-714CAA0CD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07" y="1933895"/>
            <a:ext cx="1600200" cy="401538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7F494D-A502-46A1-AC9E-F4003E5A8FF0}"/>
              </a:ext>
            </a:extLst>
          </p:cNvPr>
          <p:cNvSpPr/>
          <p:nvPr/>
        </p:nvSpPr>
        <p:spPr bwMode="auto">
          <a:xfrm>
            <a:off x="2569105" y="4622222"/>
            <a:ext cx="1472109" cy="105005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A0F9FB-A070-494D-B647-741F3082BFB4}"/>
              </a:ext>
            </a:extLst>
          </p:cNvPr>
          <p:cNvSpPr txBox="1"/>
          <p:nvPr/>
        </p:nvSpPr>
        <p:spPr>
          <a:xfrm>
            <a:off x="4499992" y="5994948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조치 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EC4C05B-C874-4F91-BF2B-144DA59A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13" y="3973730"/>
            <a:ext cx="3687118" cy="196024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864027-75D9-4628-9B6E-0E1615D76A7E}"/>
              </a:ext>
            </a:extLst>
          </p:cNvPr>
          <p:cNvSpPr/>
          <p:nvPr/>
        </p:nvSpPr>
        <p:spPr bwMode="auto">
          <a:xfrm>
            <a:off x="7427153" y="4465484"/>
            <a:ext cx="360040" cy="146848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861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716C0A0-FF11-4C9C-830D-BE269F25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6" y="2204864"/>
            <a:ext cx="5528852" cy="25538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중간보고 후 조치사항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선택</a:t>
            </a:r>
            <a:r>
              <a:rPr lang="en-US" altLang="ko-KR" sz="1800" dirty="0">
                <a:cs typeface="+mn-cs"/>
              </a:rPr>
              <a:t>/</a:t>
            </a:r>
            <a:r>
              <a:rPr lang="ko-KR" altLang="en-US" sz="1800" dirty="0">
                <a:cs typeface="+mn-cs"/>
              </a:rPr>
              <a:t>일괄 수정 기능 추가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대상 행을 다중 선택 후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선택 행 수정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값 입력 후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확인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값 반영 확인 </a:t>
            </a:r>
            <a:r>
              <a:rPr lang="en-US" altLang="ko-KR" sz="1600" dirty="0">
                <a:cs typeface="+mn-cs"/>
              </a:rPr>
              <a:t>(</a:t>
            </a:r>
            <a:r>
              <a:rPr lang="ko-KR" altLang="en-US" sz="1600" dirty="0">
                <a:cs typeface="+mn-cs"/>
              </a:rPr>
              <a:t>수정된 부분은 빨간색 텍스트</a:t>
            </a:r>
            <a:r>
              <a:rPr lang="en-US" altLang="ko-KR" sz="1600" dirty="0">
                <a:cs typeface="+mn-cs"/>
              </a:rPr>
              <a:t>)</a:t>
            </a: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864027-75D9-4628-9B6E-0E1615D76A7E}"/>
              </a:ext>
            </a:extLst>
          </p:cNvPr>
          <p:cNvSpPr/>
          <p:nvPr/>
        </p:nvSpPr>
        <p:spPr bwMode="auto">
          <a:xfrm>
            <a:off x="195276" y="3464597"/>
            <a:ext cx="234997" cy="5977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6FE235-5D61-40CA-ABE9-18C658F0730D}"/>
              </a:ext>
            </a:extLst>
          </p:cNvPr>
          <p:cNvSpPr/>
          <p:nvPr/>
        </p:nvSpPr>
        <p:spPr bwMode="auto">
          <a:xfrm>
            <a:off x="195276" y="4494382"/>
            <a:ext cx="234997" cy="21970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C42045-1038-4CF2-9E7E-99BEBDECE49B}"/>
              </a:ext>
            </a:extLst>
          </p:cNvPr>
          <p:cNvSpPr/>
          <p:nvPr/>
        </p:nvSpPr>
        <p:spPr bwMode="auto">
          <a:xfrm>
            <a:off x="5236850" y="2429897"/>
            <a:ext cx="487278" cy="22249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43AFE-3AD1-4212-9D73-1973DE623113}"/>
              </a:ext>
            </a:extLst>
          </p:cNvPr>
          <p:cNvSpPr txBox="1"/>
          <p:nvPr/>
        </p:nvSpPr>
        <p:spPr>
          <a:xfrm>
            <a:off x="1726031" y="4778989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다중 선택 및 선택 행 수정 버튼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567E7-0BD7-49CE-AA2A-1AF75471CBEB}"/>
              </a:ext>
            </a:extLst>
          </p:cNvPr>
          <p:cNvSpPr txBox="1"/>
          <p:nvPr/>
        </p:nvSpPr>
        <p:spPr>
          <a:xfrm>
            <a:off x="6396985" y="5977606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컬럼 별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수정값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입력 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375124-4C4F-4F83-8D95-7986B88D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63" y="1844824"/>
            <a:ext cx="3086025" cy="413147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3B53A1-10B3-4B7F-A4DE-DD38CF3671E2}"/>
              </a:ext>
            </a:extLst>
          </p:cNvPr>
          <p:cNvSpPr/>
          <p:nvPr/>
        </p:nvSpPr>
        <p:spPr bwMode="auto">
          <a:xfrm>
            <a:off x="7757130" y="2120893"/>
            <a:ext cx="1135350" cy="31597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7F9A5-A687-40EB-91F0-A88F79D72A00}"/>
              </a:ext>
            </a:extLst>
          </p:cNvPr>
          <p:cNvSpPr/>
          <p:nvPr/>
        </p:nvSpPr>
        <p:spPr bwMode="auto">
          <a:xfrm>
            <a:off x="7757130" y="3510719"/>
            <a:ext cx="1135350" cy="14538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BE004494-F900-4CC0-AB44-A6E28D1D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5039154"/>
            <a:ext cx="5431607" cy="1347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A0EC42-12D6-4FF8-9A5A-8D90588A2F71}"/>
              </a:ext>
            </a:extLst>
          </p:cNvPr>
          <p:cNvSpPr txBox="1"/>
          <p:nvPr/>
        </p:nvSpPr>
        <p:spPr>
          <a:xfrm>
            <a:off x="2051720" y="6373523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수정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빨간색 텍스트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B42117-536F-4769-B8BC-77F04A3BB555}"/>
              </a:ext>
            </a:extLst>
          </p:cNvPr>
          <p:cNvSpPr txBox="1"/>
          <p:nvPr/>
        </p:nvSpPr>
        <p:spPr>
          <a:xfrm>
            <a:off x="-36512" y="322335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D10E8-F594-4B90-9EF4-CA7680388E20}"/>
              </a:ext>
            </a:extLst>
          </p:cNvPr>
          <p:cNvSpPr txBox="1"/>
          <p:nvPr/>
        </p:nvSpPr>
        <p:spPr>
          <a:xfrm>
            <a:off x="4957207" y="237108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51895555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87256" y="2492896"/>
            <a:ext cx="6059016" cy="28120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1. </a:t>
            </a:r>
            <a:r>
              <a:rPr lang="ko-KR" altLang="en-US" sz="2800" dirty="0"/>
              <a:t>과제 개요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2. </a:t>
            </a:r>
            <a:r>
              <a:rPr lang="ko-KR" altLang="en-US" sz="2800" dirty="0"/>
              <a:t>연구 내용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3. </a:t>
            </a:r>
            <a:r>
              <a:rPr lang="ko-KR" altLang="en-US" sz="2800" dirty="0"/>
              <a:t>추진 계획</a:t>
            </a: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/>
          <a:lstStyle/>
          <a:p>
            <a:pPr algn="ctr"/>
            <a:r>
              <a:rPr lang="ko-KR" altLang="en-US" dirty="0"/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38704175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중간보고 후 조치사항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테이블 정렬 기능 추가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컬럼명</a:t>
            </a:r>
            <a:r>
              <a:rPr lang="ko-KR" altLang="en-US" sz="1600" dirty="0">
                <a:cs typeface="+mn-cs"/>
              </a:rPr>
              <a:t> </a:t>
            </a:r>
            <a:r>
              <a:rPr lang="ko-KR" altLang="en-US" sz="1600" dirty="0" err="1">
                <a:cs typeface="+mn-cs"/>
              </a:rPr>
              <a:t>클릭시</a:t>
            </a:r>
            <a:r>
              <a:rPr lang="ko-KR" altLang="en-US" sz="1600" dirty="0">
                <a:cs typeface="+mn-cs"/>
              </a:rPr>
              <a:t> 내림차순 또는 오름차순 정렬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E81973-E01A-4AFF-8C33-76E77AEC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8840"/>
            <a:ext cx="3918769" cy="37930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1E20E-C7CE-4863-8EA7-84B8C08F0BB1}"/>
              </a:ext>
            </a:extLst>
          </p:cNvPr>
          <p:cNvSpPr/>
          <p:nvPr/>
        </p:nvSpPr>
        <p:spPr bwMode="auto">
          <a:xfrm flipV="1">
            <a:off x="1691680" y="1988840"/>
            <a:ext cx="2684289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045DA-4559-4DF7-AA5C-A920B7FE19C5}"/>
              </a:ext>
            </a:extLst>
          </p:cNvPr>
          <p:cNvSpPr txBox="1"/>
          <p:nvPr/>
        </p:nvSpPr>
        <p:spPr>
          <a:xfrm>
            <a:off x="1691514" y="5802079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오름 차순 정렬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2268F2A-7A4E-4705-9B24-DB4F5E275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66" y="1988839"/>
            <a:ext cx="4103701" cy="379306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556D48-3214-4D39-8BB9-474C9FC03BF8}"/>
              </a:ext>
            </a:extLst>
          </p:cNvPr>
          <p:cNvSpPr/>
          <p:nvPr/>
        </p:nvSpPr>
        <p:spPr bwMode="auto">
          <a:xfrm flipV="1">
            <a:off x="6098678" y="1980408"/>
            <a:ext cx="2684289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61A71-2783-4AD3-839A-4675E60F18CE}"/>
              </a:ext>
            </a:extLst>
          </p:cNvPr>
          <p:cNvSpPr txBox="1"/>
          <p:nvPr/>
        </p:nvSpPr>
        <p:spPr>
          <a:xfrm>
            <a:off x="6003771" y="5802388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내림 차순 정렬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069B5-4A41-4A8D-B6BE-A10EE680AFBF}"/>
              </a:ext>
            </a:extLst>
          </p:cNvPr>
          <p:cNvSpPr txBox="1"/>
          <p:nvPr/>
        </p:nvSpPr>
        <p:spPr>
          <a:xfrm>
            <a:off x="2529206" y="18970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3A88D7-10E2-4012-8D76-582C1B1E5E73}"/>
              </a:ext>
            </a:extLst>
          </p:cNvPr>
          <p:cNvSpPr txBox="1"/>
          <p:nvPr/>
        </p:nvSpPr>
        <p:spPr>
          <a:xfrm>
            <a:off x="6928793" y="19027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0753391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중간보고 후 조치사항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검색 반경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500m, 1km, 2km, 5km </a:t>
            </a:r>
            <a:r>
              <a:rPr lang="ko-KR" altLang="en-US" sz="1600" dirty="0">
                <a:cs typeface="+mn-cs"/>
              </a:rPr>
              <a:t>중 선택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위도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경도</a:t>
            </a:r>
            <a:r>
              <a:rPr lang="en-US" altLang="ko-KR" sz="1600" dirty="0">
                <a:cs typeface="+mn-cs"/>
              </a:rPr>
              <a:t>”, “</a:t>
            </a:r>
            <a:r>
              <a:rPr lang="ko-KR" altLang="en-US" sz="1600" dirty="0">
                <a:cs typeface="+mn-cs"/>
              </a:rPr>
              <a:t>국립공원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기반으로 검색 시 적용하여 데이터 추출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주소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기반으로 검색 시 적용하지 않으므로 비활성화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EF1A9A1-BE80-4E6D-9FD8-5E3A045B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204865"/>
            <a:ext cx="1512168" cy="41040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14DE5CB-609C-44EC-ADD0-74891E4A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29" y="2204864"/>
            <a:ext cx="1507959" cy="41040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086E14-001C-4429-93FC-DB854C64D2CF}"/>
              </a:ext>
            </a:extLst>
          </p:cNvPr>
          <p:cNvSpPr/>
          <p:nvPr/>
        </p:nvSpPr>
        <p:spPr bwMode="auto">
          <a:xfrm flipV="1">
            <a:off x="2095312" y="2340491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66F63C-DF59-41DE-96BE-5493EFE304E3}"/>
              </a:ext>
            </a:extLst>
          </p:cNvPr>
          <p:cNvSpPr/>
          <p:nvPr/>
        </p:nvSpPr>
        <p:spPr bwMode="auto">
          <a:xfrm flipV="1">
            <a:off x="5397644" y="2340491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650037-F87A-495F-87CB-A5FA00C23194}"/>
              </a:ext>
            </a:extLst>
          </p:cNvPr>
          <p:cNvSpPr/>
          <p:nvPr/>
        </p:nvSpPr>
        <p:spPr bwMode="auto">
          <a:xfrm flipV="1">
            <a:off x="2073394" y="4348326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482BC8-F3F5-4B86-B88C-8054A0DD2F2B}"/>
              </a:ext>
            </a:extLst>
          </p:cNvPr>
          <p:cNvSpPr/>
          <p:nvPr/>
        </p:nvSpPr>
        <p:spPr bwMode="auto">
          <a:xfrm flipV="1">
            <a:off x="5375726" y="4348326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DEE5588-C78F-46B1-8F33-596159808FD8}"/>
              </a:ext>
            </a:extLst>
          </p:cNvPr>
          <p:cNvSpPr/>
          <p:nvPr/>
        </p:nvSpPr>
        <p:spPr bwMode="auto">
          <a:xfrm flipV="1">
            <a:off x="2073394" y="6126852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2C11DF-6113-4DDC-945B-4C63626617D3}"/>
              </a:ext>
            </a:extLst>
          </p:cNvPr>
          <p:cNvSpPr/>
          <p:nvPr/>
        </p:nvSpPr>
        <p:spPr bwMode="auto">
          <a:xfrm flipV="1">
            <a:off x="5375726" y="6126852"/>
            <a:ext cx="1507958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9470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ABE946FB-A0B0-4A8C-88A0-18911CBC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3854946"/>
            <a:ext cx="3990975" cy="438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중간보고 후 조치사항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명칭 변경 및 예정 사항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개발 단계이므로 일부 임시 사용 중인 명칭 존재 인지함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개발상 편의를 위해 테이블 컬럼명도 </a:t>
            </a:r>
            <a:r>
              <a:rPr lang="en-US" altLang="ko-KR" sz="1600" dirty="0">
                <a:cs typeface="+mn-cs"/>
              </a:rPr>
              <a:t>DB </a:t>
            </a:r>
            <a:r>
              <a:rPr lang="ko-KR" altLang="en-US" sz="1600" dirty="0">
                <a:cs typeface="+mn-cs"/>
              </a:rPr>
              <a:t>컬럼명과 동일한 명칭 사용 중임을 인지함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해당 부분은 단순 텍스트 변경이므로 연동부분 개발 종료 후 일괄 변경 예정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3DC06-0A64-4771-9AB3-8D52DF91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2847189"/>
            <a:ext cx="4895850" cy="388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A6D0D0-AFDB-47C4-B615-53D4937504B4}"/>
              </a:ext>
            </a:extLst>
          </p:cNvPr>
          <p:cNvSpPr txBox="1"/>
          <p:nvPr/>
        </p:nvSpPr>
        <p:spPr>
          <a:xfrm>
            <a:off x="4140299" y="3235311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조치 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356D3-5864-45EC-B949-BB7543CB4030}"/>
              </a:ext>
            </a:extLst>
          </p:cNvPr>
          <p:cNvSpPr txBox="1"/>
          <p:nvPr/>
        </p:nvSpPr>
        <p:spPr>
          <a:xfrm>
            <a:off x="4167081" y="4333249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조치 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E24D0C-9DF0-443B-8803-DE875FBC758E}"/>
              </a:ext>
            </a:extLst>
          </p:cNvPr>
          <p:cNvSpPr/>
          <p:nvPr/>
        </p:nvSpPr>
        <p:spPr bwMode="auto">
          <a:xfrm flipV="1">
            <a:off x="2124075" y="2933143"/>
            <a:ext cx="935757" cy="27699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64671CF-80DA-4460-954C-A9C19818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45" y="5042296"/>
            <a:ext cx="7668344" cy="6098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0E6E4EF-387A-44B6-8707-37FB80B60FA8}"/>
              </a:ext>
            </a:extLst>
          </p:cNvPr>
          <p:cNvSpPr txBox="1"/>
          <p:nvPr/>
        </p:nvSpPr>
        <p:spPr>
          <a:xfrm>
            <a:off x="3923928" y="5672281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컬럼명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B019FB-0192-418F-B275-980247694824}"/>
              </a:ext>
            </a:extLst>
          </p:cNvPr>
          <p:cNvSpPr/>
          <p:nvPr/>
        </p:nvSpPr>
        <p:spPr bwMode="auto">
          <a:xfrm flipV="1">
            <a:off x="728482" y="5481051"/>
            <a:ext cx="7650907" cy="19122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6CE85F-CEC3-4C09-9227-0569D21F10D9}"/>
              </a:ext>
            </a:extLst>
          </p:cNvPr>
          <p:cNvSpPr/>
          <p:nvPr/>
        </p:nvSpPr>
        <p:spPr bwMode="auto">
          <a:xfrm flipV="1">
            <a:off x="2597721" y="3946539"/>
            <a:ext cx="935757" cy="27699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53299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분석목록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>
                <a:cs typeface="+mn-cs"/>
              </a:rPr>
              <a:t>입력데이터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을 </a:t>
            </a:r>
            <a:r>
              <a:rPr lang="ko-KR" altLang="en-US" sz="1800" dirty="0" err="1">
                <a:cs typeface="+mn-cs"/>
              </a:rPr>
              <a:t>임포트하여</a:t>
            </a:r>
            <a:r>
              <a:rPr lang="ko-KR" altLang="en-US" sz="1800" dirty="0">
                <a:cs typeface="+mn-cs"/>
              </a:rPr>
              <a:t> 전파분석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>
                <a:cs typeface="+mn-cs"/>
              </a:rPr>
              <a:t>자동화분석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을 수행하고 </a:t>
            </a:r>
            <a:r>
              <a:rPr lang="ko-KR" altLang="en-US" sz="1800" dirty="0" err="1">
                <a:cs typeface="+mn-cs"/>
              </a:rPr>
              <a:t>구글어스에서</a:t>
            </a:r>
            <a:r>
              <a:rPr lang="ko-KR" altLang="en-US" sz="1800" dirty="0">
                <a:cs typeface="+mn-cs"/>
              </a:rPr>
              <a:t> 전시되는 이미지 데이터를 산출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755576" y="1916561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입력데이터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419872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자동화 분석기능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084168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출력데이터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827583" y="5229175"/>
            <a:ext cx="7632848" cy="10081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(EWX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포맷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파일을 활용한 분석기능 동작 </a:t>
            </a:r>
            <a:r>
              <a:rPr kumimoji="1" lang="ko-KR" altLang="en-US" sz="12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구현중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539750" indent="-2698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입력 데이터 속성 및 포맷에 대해 </a:t>
            </a:r>
            <a:r>
              <a:rPr kumimoji="1" lang="en-US" altLang="ko-KR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ATDI</a:t>
            </a: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1" lang="ko-KR" altLang="en-US" sz="12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검토중</a:t>
            </a: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 데이터 생성과 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Google Earth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통한 데이터의 전시기능 구현완료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5926C7-1FC0-4C3A-92E0-88B0AC96118E}"/>
              </a:ext>
            </a:extLst>
          </p:cNvPr>
          <p:cNvSpPr/>
          <p:nvPr/>
        </p:nvSpPr>
        <p:spPr>
          <a:xfrm>
            <a:off x="3563888" y="2918318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Best Server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3CF743-B5CE-47AD-9413-5F4316C6448A}"/>
              </a:ext>
            </a:extLst>
          </p:cNvPr>
          <p:cNvSpPr/>
          <p:nvPr/>
        </p:nvSpPr>
        <p:spPr>
          <a:xfrm>
            <a:off x="3563888" y="2371902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커버리지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980D19-9971-4095-8D83-ACB154597F8D}"/>
              </a:ext>
            </a:extLst>
          </p:cNvPr>
          <p:cNvSpPr/>
          <p:nvPr/>
        </p:nvSpPr>
        <p:spPr>
          <a:xfrm>
            <a:off x="3563888" y="3464733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 기지국 중첩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A10627-AFEB-4250-B38E-E1F5D66292DA}"/>
              </a:ext>
            </a:extLst>
          </p:cNvPr>
          <p:cNvSpPr/>
          <p:nvPr/>
        </p:nvSpPr>
        <p:spPr>
          <a:xfrm>
            <a:off x="6228185" y="2371903"/>
            <a:ext cx="2088232" cy="359497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Google Earth KMZ file Image TIF file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810AB0-8143-4197-8A27-E62729976581}"/>
              </a:ext>
            </a:extLst>
          </p:cNvPr>
          <p:cNvSpPr/>
          <p:nvPr/>
        </p:nvSpPr>
        <p:spPr>
          <a:xfrm>
            <a:off x="3563888" y="4011147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수색지역 선정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A2A6D4-2EC3-4A49-8394-C973F6F5EFB6}"/>
              </a:ext>
            </a:extLst>
          </p:cNvPr>
          <p:cNvSpPr/>
          <p:nvPr/>
        </p:nvSpPr>
        <p:spPr>
          <a:xfrm>
            <a:off x="827583" y="2371903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D338E1-D0D1-4FDF-B6E4-6984284BE9AE}"/>
              </a:ext>
            </a:extLst>
          </p:cNvPr>
          <p:cNvSpPr/>
          <p:nvPr/>
        </p:nvSpPr>
        <p:spPr>
          <a:xfrm>
            <a:off x="848271" y="2410676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C95F9-3FCB-4B81-BEDF-D678BDE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55" y="2731400"/>
            <a:ext cx="2118864" cy="1158754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76A056DA-AB52-45E6-9E2C-AAED5A53E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22607"/>
              </p:ext>
            </p:extLst>
          </p:nvPr>
        </p:nvGraphicFramePr>
        <p:xfrm>
          <a:off x="1475656" y="3961348"/>
          <a:ext cx="631077" cy="66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포장기 셸 개체" showAsIcon="1" r:id="rId4" imgW="745920" imgH="707400" progId="Package">
                  <p:embed/>
                </p:oleObj>
              </mc:Choice>
              <mc:Fallback>
                <p:oleObj name="포장기 셸 개체" showAsIcon="1" r:id="rId4" imgW="7459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3961348"/>
                        <a:ext cx="631077" cy="66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B725A4B-F696-4EA5-81FF-8FEA2C50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449" y="2771862"/>
            <a:ext cx="2114550" cy="12244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D762B6D-9530-4B5E-854C-10C00DC6D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9" y="4068288"/>
            <a:ext cx="1659629" cy="6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942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화살표: U자형 95">
            <a:extLst>
              <a:ext uri="{FF2B5EF4-FFF2-40B4-BE49-F238E27FC236}">
                <a16:creationId xmlns:a16="http://schemas.microsoft.com/office/drawing/2014/main" id="{D132CB3B-6561-4B27-BD96-8564744403DA}"/>
              </a:ext>
            </a:extLst>
          </p:cNvPr>
          <p:cNvSpPr/>
          <p:nvPr/>
        </p:nvSpPr>
        <p:spPr bwMode="auto">
          <a:xfrm rot="5400000">
            <a:off x="8329586" y="3485403"/>
            <a:ext cx="799343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사다리꼴 70">
            <a:extLst>
              <a:ext uri="{FF2B5EF4-FFF2-40B4-BE49-F238E27FC236}">
                <a16:creationId xmlns:a16="http://schemas.microsoft.com/office/drawing/2014/main" id="{2D9D24C2-802F-4A50-9C1D-71556F2E5C74}"/>
              </a:ext>
            </a:extLst>
          </p:cNvPr>
          <p:cNvSpPr/>
          <p:nvPr/>
        </p:nvSpPr>
        <p:spPr bwMode="auto">
          <a:xfrm rot="16200000">
            <a:off x="3758584" y="4054918"/>
            <a:ext cx="2972412" cy="691332"/>
          </a:xfrm>
          <a:prstGeom prst="trapezoid">
            <a:avLst>
              <a:gd name="adj" fmla="val 53014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화살표: U자형 80">
            <a:extLst>
              <a:ext uri="{FF2B5EF4-FFF2-40B4-BE49-F238E27FC236}">
                <a16:creationId xmlns:a16="http://schemas.microsoft.com/office/drawing/2014/main" id="{A7756DA1-51F0-4FD9-9356-BF7682ADF27F}"/>
              </a:ext>
            </a:extLst>
          </p:cNvPr>
          <p:cNvSpPr/>
          <p:nvPr/>
        </p:nvSpPr>
        <p:spPr bwMode="auto">
          <a:xfrm rot="5400000">
            <a:off x="8256555" y="4880695"/>
            <a:ext cx="945405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2BE507-0DF6-4505-85CE-8179BC3294A8}"/>
              </a:ext>
            </a:extLst>
          </p:cNvPr>
          <p:cNvGrpSpPr/>
          <p:nvPr/>
        </p:nvGrpSpPr>
        <p:grpSpPr>
          <a:xfrm>
            <a:off x="248631" y="1628801"/>
            <a:ext cx="5043449" cy="799344"/>
            <a:chOff x="2202427" y="1772817"/>
            <a:chExt cx="4920121" cy="79934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2C49A8-8DB3-461E-BCD3-6BD2DFCAF713}"/>
                </a:ext>
              </a:extLst>
            </p:cNvPr>
            <p:cNvSpPr/>
            <p:nvPr/>
          </p:nvSpPr>
          <p:spPr bwMode="auto">
            <a:xfrm>
              <a:off x="2202427" y="1772817"/>
              <a:ext cx="4920121" cy="799344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GUI</a:t>
              </a:r>
              <a:endParaRPr kumimoji="1" lang="ko-KR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8CE101-FA70-4903-A058-817FC7C4C88F}"/>
                </a:ext>
              </a:extLst>
            </p:cNvPr>
            <p:cNvSpPr txBox="1"/>
            <p:nvPr/>
          </p:nvSpPr>
          <p:spPr>
            <a:xfrm>
              <a:off x="3740976" y="184482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배치파일</a:t>
              </a:r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실행 버튼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8ED5E5-9FD8-4DF0-9583-B8CC2B3F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981" y="2152552"/>
              <a:ext cx="4635011" cy="323158"/>
            </a:xfrm>
            <a:prstGeom prst="rect">
              <a:avLst/>
            </a:prstGeom>
          </p:spPr>
        </p:pic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616AEAC-3D82-47BE-805C-F9EF99ABAC47}"/>
              </a:ext>
            </a:extLst>
          </p:cNvPr>
          <p:cNvCxnSpPr>
            <a:cxnSpLocks/>
            <a:endCxn id="20" idx="0"/>
          </p:cNvCxnSpPr>
          <p:nvPr/>
        </p:nvCxnSpPr>
        <p:spPr bwMode="auto">
          <a:xfrm>
            <a:off x="848949" y="2284955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61BEDF-70B3-4B6C-A965-DB1648CB0247}"/>
              </a:ext>
            </a:extLst>
          </p:cNvPr>
          <p:cNvCxnSpPr>
            <a:cxnSpLocks/>
          </p:cNvCxnSpPr>
          <p:nvPr/>
        </p:nvCxnSpPr>
        <p:spPr bwMode="auto">
          <a:xfrm>
            <a:off x="183569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A43758-99FA-4E8A-ABBB-C7A0F7EBCFBC}"/>
              </a:ext>
            </a:extLst>
          </p:cNvPr>
          <p:cNvCxnSpPr>
            <a:cxnSpLocks/>
          </p:cNvCxnSpPr>
          <p:nvPr/>
        </p:nvCxnSpPr>
        <p:spPr bwMode="auto">
          <a:xfrm>
            <a:off x="2771800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0D0A753-7531-479F-B87F-A89F48244B59}"/>
              </a:ext>
            </a:extLst>
          </p:cNvPr>
          <p:cNvCxnSpPr>
            <a:cxnSpLocks/>
          </p:cNvCxnSpPr>
          <p:nvPr/>
        </p:nvCxnSpPr>
        <p:spPr bwMode="auto">
          <a:xfrm>
            <a:off x="3779912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AC345EA-69D9-4171-8AF1-BB950AD2AB39}"/>
              </a:ext>
            </a:extLst>
          </p:cNvPr>
          <p:cNvCxnSpPr>
            <a:cxnSpLocks/>
          </p:cNvCxnSpPr>
          <p:nvPr/>
        </p:nvCxnSpPr>
        <p:spPr bwMode="auto">
          <a:xfrm>
            <a:off x="471601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사다리꼴 67">
            <a:extLst>
              <a:ext uri="{FF2B5EF4-FFF2-40B4-BE49-F238E27FC236}">
                <a16:creationId xmlns:a16="http://schemas.microsoft.com/office/drawing/2014/main" id="{364270F5-098C-4DC8-B36E-80794C209AC8}"/>
              </a:ext>
            </a:extLst>
          </p:cNvPr>
          <p:cNvSpPr/>
          <p:nvPr/>
        </p:nvSpPr>
        <p:spPr bwMode="auto">
          <a:xfrm rot="10800000">
            <a:off x="682391" y="2915356"/>
            <a:ext cx="4267642" cy="277465"/>
          </a:xfrm>
          <a:prstGeom prst="trapezoi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E60B04-8478-48DF-9B15-C32CBBD54C4C}"/>
              </a:ext>
            </a:extLst>
          </p:cNvPr>
          <p:cNvSpPr/>
          <p:nvPr/>
        </p:nvSpPr>
        <p:spPr bwMode="auto">
          <a:xfrm>
            <a:off x="429895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0550A39-5B4C-45F2-B046-CB5D8E507D07}"/>
              </a:ext>
            </a:extLst>
          </p:cNvPr>
          <p:cNvSpPr txBox="1">
            <a:spLocks/>
          </p:cNvSpPr>
          <p:nvPr/>
        </p:nvSpPr>
        <p:spPr>
          <a:xfrm>
            <a:off x="323528" y="908723"/>
            <a:ext cx="8517632" cy="55446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kumimoji="1" sz="22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8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4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9pPr>
          </a:lstStyle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600" kern="0" dirty="0"/>
              <a:t>배치파일</a:t>
            </a:r>
            <a:r>
              <a:rPr lang="en-US" altLang="ko-KR" sz="1600" kern="0" dirty="0"/>
              <a:t>(Command-line Scripting)</a:t>
            </a:r>
            <a:r>
              <a:rPr lang="ko-KR" altLang="en-US" sz="1600" kern="0" dirty="0"/>
              <a:t>을 이용해 </a:t>
            </a:r>
            <a:r>
              <a:rPr lang="en-US" altLang="ko-KR" sz="1600" kern="0" dirty="0"/>
              <a:t>HTZ </a:t>
            </a:r>
            <a:r>
              <a:rPr lang="ko-KR" altLang="en-US" sz="1600" kern="0" dirty="0"/>
              <a:t>프로젝트 실행하여 자동화 분석</a:t>
            </a:r>
            <a:endParaRPr lang="en-US" altLang="ko-KR" sz="1600" kern="0" dirty="0"/>
          </a:p>
          <a:p>
            <a:pPr marL="714375" lvl="1" indent="-357188"/>
            <a:r>
              <a:rPr lang="ko-KR" altLang="en-US" sz="1600" kern="0" dirty="0" err="1"/>
              <a:t>무선국</a:t>
            </a:r>
            <a:r>
              <a:rPr lang="ko-KR" altLang="en-US" sz="1600" kern="0" dirty="0"/>
              <a:t> 분석목록을 </a:t>
            </a:r>
            <a:r>
              <a:rPr lang="en-US" altLang="ko-KR" sz="1600" kern="0" dirty="0"/>
              <a:t>HTZ</a:t>
            </a:r>
            <a:r>
              <a:rPr lang="ko-KR" altLang="en-US" sz="1600" kern="0" dirty="0"/>
              <a:t>의</a:t>
            </a:r>
            <a:r>
              <a:rPr lang="en-US" altLang="ko-KR" sz="1600" kern="0" dirty="0"/>
              <a:t> </a:t>
            </a:r>
            <a:r>
              <a:rPr lang="ko-KR" altLang="en-US" sz="1600" kern="0" dirty="0"/>
              <a:t>프로젝트와 연결</a:t>
            </a:r>
            <a:r>
              <a:rPr lang="en-US" altLang="ko-KR" sz="1600" kern="0" dirty="0"/>
              <a:t>(</a:t>
            </a:r>
            <a:r>
              <a:rPr lang="ko-KR" altLang="en-US" sz="1600" kern="0" dirty="0"/>
              <a:t>사전에 기능별 작성된 프로젝트</a:t>
            </a:r>
            <a:r>
              <a:rPr lang="en-US" altLang="ko-KR" sz="1600" kern="0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EADED9-ACB0-4750-BA1D-F6EF52520717}"/>
              </a:ext>
            </a:extLst>
          </p:cNvPr>
          <p:cNvSpPr/>
          <p:nvPr/>
        </p:nvSpPr>
        <p:spPr bwMode="auto">
          <a:xfrm>
            <a:off x="41651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B7A621-E2BA-4F2A-BBD5-284DFD5E069C}"/>
              </a:ext>
            </a:extLst>
          </p:cNvPr>
          <p:cNvSpPr/>
          <p:nvPr/>
        </p:nvSpPr>
        <p:spPr bwMode="auto">
          <a:xfrm>
            <a:off x="1356283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EF503D-3E20-4948-B9C4-264B9F046A8F}"/>
              </a:ext>
            </a:extLst>
          </p:cNvPr>
          <p:cNvSpPr/>
          <p:nvPr/>
        </p:nvSpPr>
        <p:spPr bwMode="auto">
          <a:xfrm>
            <a:off x="2337917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4E1BD7-390B-4FD3-9287-07E1E8B94B54}"/>
              </a:ext>
            </a:extLst>
          </p:cNvPr>
          <p:cNvSpPr/>
          <p:nvPr/>
        </p:nvSpPr>
        <p:spPr bwMode="auto">
          <a:xfrm>
            <a:off x="3319551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30020E-8946-4343-A5F4-E820D56401BC}"/>
              </a:ext>
            </a:extLst>
          </p:cNvPr>
          <p:cNvGrpSpPr/>
          <p:nvPr/>
        </p:nvGrpSpPr>
        <p:grpSpPr>
          <a:xfrm>
            <a:off x="5607548" y="3794210"/>
            <a:ext cx="3013992" cy="1162123"/>
            <a:chOff x="4572001" y="3974597"/>
            <a:chExt cx="3013992" cy="1230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8707C3-31B0-4019-BE10-C3366B71E539}"/>
                </a:ext>
              </a:extLst>
            </p:cNvPr>
            <p:cNvSpPr/>
            <p:nvPr/>
          </p:nvSpPr>
          <p:spPr bwMode="auto">
            <a:xfrm>
              <a:off x="4572001" y="3974597"/>
              <a:ext cx="3013992" cy="123017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HTZ </a:t>
              </a:r>
            </a:p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Communicate</a:t>
              </a: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A91232-C475-4B79-A185-DE1E46B99D04}"/>
                </a:ext>
              </a:extLst>
            </p:cNvPr>
            <p:cNvSpPr/>
            <p:nvPr/>
          </p:nvSpPr>
          <p:spPr>
            <a:xfrm>
              <a:off x="4618670" y="4848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Best Server 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6B8333-30C3-41CB-8C18-BF4F44774137}"/>
                </a:ext>
              </a:extLst>
            </p:cNvPr>
            <p:cNvSpPr/>
            <p:nvPr/>
          </p:nvSpPr>
          <p:spPr>
            <a:xfrm>
              <a:off x="4618670" y="4494173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커버리지 분석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2A38811-CCA4-4597-B759-AC3DD9663876}"/>
                </a:ext>
              </a:extLst>
            </p:cNvPr>
            <p:cNvSpPr/>
            <p:nvPr/>
          </p:nvSpPr>
          <p:spPr>
            <a:xfrm>
              <a:off x="6102648" y="4494172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 기지국 중첩 분석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1C32F-1609-4043-A3C6-55C2A2DF46FE}"/>
                </a:ext>
              </a:extLst>
            </p:cNvPr>
            <p:cNvSpPr/>
            <p:nvPr/>
          </p:nvSpPr>
          <p:spPr>
            <a:xfrm>
              <a:off x="6102648" y="4853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수색지역 선정 분석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6FA57EE-FC48-4D71-902F-6284047C8C6F}"/>
              </a:ext>
            </a:extLst>
          </p:cNvPr>
          <p:cNvGrpSpPr/>
          <p:nvPr/>
        </p:nvGrpSpPr>
        <p:grpSpPr>
          <a:xfrm>
            <a:off x="5607548" y="5013176"/>
            <a:ext cx="3013992" cy="873614"/>
            <a:chOff x="4569112" y="4895481"/>
            <a:chExt cx="3013992" cy="7347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6EC31D-E542-42D5-8829-30DC5B5678A9}"/>
                </a:ext>
              </a:extLst>
            </p:cNvPr>
            <p:cNvSpPr/>
            <p:nvPr/>
          </p:nvSpPr>
          <p:spPr bwMode="auto">
            <a:xfrm>
              <a:off x="4569112" y="4895481"/>
              <a:ext cx="3013992" cy="73477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Google Earth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BADE69-9A07-4F2F-AE64-0EBD6F9912A2}"/>
                </a:ext>
              </a:extLst>
            </p:cNvPr>
            <p:cNvSpPr/>
            <p:nvPr/>
          </p:nvSpPr>
          <p:spPr>
            <a:xfrm>
              <a:off x="5055643" y="5200243"/>
              <a:ext cx="2088232" cy="35949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6000" tIns="36000" rIns="36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Google Earth KMZ file Image TIF file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0620AAB-AB26-4990-8988-4F3895F47A2D}"/>
              </a:ext>
            </a:extLst>
          </p:cNvPr>
          <p:cNvGrpSpPr/>
          <p:nvPr/>
        </p:nvGrpSpPr>
        <p:grpSpPr>
          <a:xfrm>
            <a:off x="682395" y="3150009"/>
            <a:ext cx="4267638" cy="2480540"/>
            <a:chOff x="248632" y="3324725"/>
            <a:chExt cx="4267638" cy="2480540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CDEF43-74A3-4D3A-82CE-48DEFF3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32" y="3324725"/>
              <a:ext cx="4267638" cy="248054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6671647-885C-463D-B049-049A42D34316}"/>
                </a:ext>
              </a:extLst>
            </p:cNvPr>
            <p:cNvSpPr/>
            <p:nvPr/>
          </p:nvSpPr>
          <p:spPr bwMode="auto">
            <a:xfrm>
              <a:off x="386990" y="3996518"/>
              <a:ext cx="4111912" cy="15450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27F58D8-0798-4F4E-88B8-322257A68D17}"/>
              </a:ext>
            </a:extLst>
          </p:cNvPr>
          <p:cNvSpPr txBox="1"/>
          <p:nvPr/>
        </p:nvSpPr>
        <p:spPr>
          <a:xfrm>
            <a:off x="606032" y="566124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[GUI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자동화 연동기능 구현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배치파일 생성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각 분석기능별 명령 스크립트 작성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배치파일 명령 스크립트에서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의 프로젝트 실행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프로젝트에서 분석목록의 기지국에 대한 자동화 분석 수행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15F8D5-14DF-449D-9AC1-B9DEDC81A297}"/>
              </a:ext>
            </a:extLst>
          </p:cNvPr>
          <p:cNvGrpSpPr/>
          <p:nvPr/>
        </p:nvGrpSpPr>
        <p:grpSpPr>
          <a:xfrm>
            <a:off x="5607548" y="2917688"/>
            <a:ext cx="3013992" cy="799344"/>
            <a:chOff x="5593321" y="2288969"/>
            <a:chExt cx="3013992" cy="79934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65F59C-E0AE-47CC-ABBC-E63B9FFF6F55}"/>
                </a:ext>
              </a:extLst>
            </p:cNvPr>
            <p:cNvSpPr/>
            <p:nvPr/>
          </p:nvSpPr>
          <p:spPr bwMode="auto">
            <a:xfrm>
              <a:off x="5593321" y="2288969"/>
              <a:ext cx="3013992" cy="799344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HTZ</a:t>
              </a:r>
              <a:r>
                <a:rPr kumimoji="1" lang="ko-KR" altLang="en-US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Project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E04EE56-4926-4D53-892B-73994E8FBDE2}"/>
                </a:ext>
              </a:extLst>
            </p:cNvPr>
            <p:cNvSpPr/>
            <p:nvPr/>
          </p:nvSpPr>
          <p:spPr bwMode="auto">
            <a:xfrm>
              <a:off x="5711874" y="2390347"/>
              <a:ext cx="864874" cy="2774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xxx.EWX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8CF551-47E0-4104-B8A2-764BFF507A89}"/>
                </a:ext>
              </a:extLst>
            </p:cNvPr>
            <p:cNvSpPr/>
            <p:nvPr/>
          </p:nvSpPr>
          <p:spPr bwMode="auto">
            <a:xfrm>
              <a:off x="763626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xxx.RGE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EE592B9-9785-4C76-8C32-0CB254D44CAE}"/>
                </a:ext>
              </a:extLst>
            </p:cNvPr>
            <p:cNvSpPr/>
            <p:nvPr/>
          </p:nvSpPr>
          <p:spPr bwMode="auto">
            <a:xfrm>
              <a:off x="669059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</a:t>
              </a:r>
              <a:r>
                <a:rPr kumimoji="1" lang="en-US" altLang="ko-KR" sz="1200" b="1" dirty="0" err="1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RSO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1C0BEBD3-6236-4F35-B6E2-38DBF6044761}"/>
              </a:ext>
            </a:extLst>
          </p:cNvPr>
          <p:cNvCxnSpPr>
            <a:stCxn id="5" idx="3"/>
            <a:endCxn id="83" idx="0"/>
          </p:cNvCxnSpPr>
          <p:nvPr/>
        </p:nvCxnSpPr>
        <p:spPr bwMode="auto">
          <a:xfrm>
            <a:off x="5292080" y="2028473"/>
            <a:ext cx="866458" cy="990593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5195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61662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입력데이터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기지국정보 입력방식 </a:t>
            </a:r>
            <a:r>
              <a:rPr lang="en-US" altLang="ko-KR" sz="1600" dirty="0">
                <a:cs typeface="+mn-cs"/>
              </a:rPr>
              <a:t>: EWF, CSV, EWX </a:t>
            </a:r>
            <a:r>
              <a:rPr lang="ko-KR" altLang="en-US" sz="1600" dirty="0">
                <a:cs typeface="+mn-cs"/>
              </a:rPr>
              <a:t>등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EWF(HTZ</a:t>
            </a:r>
            <a:r>
              <a:rPr lang="ko-KR" altLang="en-US" sz="1400" dirty="0">
                <a:cs typeface="+mn-cs"/>
              </a:rPr>
              <a:t>의 네트워크 파일 포맷</a:t>
            </a:r>
            <a:r>
              <a:rPr lang="en-US" altLang="ko-KR" sz="1400" dirty="0">
                <a:cs typeface="+mn-cs"/>
              </a:rPr>
              <a:t>, Binary </a:t>
            </a:r>
            <a:r>
              <a:rPr lang="ko-KR" altLang="en-US" sz="1400" dirty="0">
                <a:cs typeface="+mn-cs"/>
              </a:rPr>
              <a:t>형식</a:t>
            </a:r>
            <a:r>
              <a:rPr lang="en-US" altLang="ko-KR" sz="1400" dirty="0">
                <a:cs typeface="+mn-cs"/>
              </a:rPr>
              <a:t>) : HTZ</a:t>
            </a:r>
            <a:r>
              <a:rPr lang="ko-KR" altLang="en-US" sz="1400" dirty="0">
                <a:cs typeface="+mn-cs"/>
              </a:rPr>
              <a:t> 고유 포맷으로 연동이 어려움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CSV : </a:t>
            </a:r>
            <a:r>
              <a:rPr lang="ko-KR" altLang="en-US" sz="1400" dirty="0">
                <a:cs typeface="+mn-cs"/>
              </a:rPr>
              <a:t>추가 변환작업이 필요</a:t>
            </a:r>
            <a:r>
              <a:rPr lang="en-US" altLang="ko-KR" sz="1400" dirty="0">
                <a:cs typeface="+mn-cs"/>
              </a:rPr>
              <a:t>(EWX</a:t>
            </a:r>
            <a:r>
              <a:rPr lang="ko-KR" altLang="en-US" sz="1400" dirty="0">
                <a:cs typeface="+mn-cs"/>
              </a:rPr>
              <a:t> 대비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EWX (HTZ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의 네트워크 파일 포맷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)</a:t>
            </a:r>
            <a:endParaRPr lang="ko-KR" altLang="en-US" sz="1400" dirty="0">
              <a:solidFill>
                <a:srgbClr val="0000CC"/>
              </a:solidFill>
              <a:cs typeface="+mn-cs"/>
            </a:endParaRPr>
          </a:p>
          <a:p>
            <a:pPr marL="1436688" lvl="3" indent="-269875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XML 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양식 기반 파일 포맷으로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 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구성된 정보의 획득이 용이</a:t>
            </a:r>
            <a:endParaRPr lang="en-US" altLang="ko-KR" sz="1400" dirty="0">
              <a:solidFill>
                <a:srgbClr val="0000CC"/>
              </a:solidFill>
              <a:cs typeface="+mn-cs"/>
            </a:endParaRPr>
          </a:p>
          <a:p>
            <a:pPr marL="1436688" lvl="3" indent="-2698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텍스트 형태의 포맷 맞추기 편집 및 수정작업 용이</a:t>
            </a:r>
            <a:endParaRPr lang="en-US" altLang="ko-KR" sz="1400" dirty="0">
              <a:solidFill>
                <a:srgbClr val="0000CC"/>
              </a:solidFill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GUI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 화면에서 생성한 </a:t>
            </a:r>
            <a:r>
              <a:rPr lang="en-US" altLang="ko-KR" sz="1600" dirty="0" err="1">
                <a:solidFill>
                  <a:srgbClr val="0000CC"/>
                </a:solidFill>
                <a:cs typeface="+mn-cs"/>
              </a:rPr>
              <a:t>Test.ewx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를 </a:t>
            </a: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HTZ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에서 시험 완료</a:t>
            </a:r>
            <a:endParaRPr lang="en-US" altLang="ko-KR" sz="1600" dirty="0">
              <a:solidFill>
                <a:srgbClr val="0000CC"/>
              </a:solidFill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BB07E5-987F-402A-9E59-56125A202AFD}"/>
              </a:ext>
            </a:extLst>
          </p:cNvPr>
          <p:cNvGrpSpPr/>
          <p:nvPr/>
        </p:nvGrpSpPr>
        <p:grpSpPr>
          <a:xfrm>
            <a:off x="1469430" y="2996952"/>
            <a:ext cx="6846986" cy="2496958"/>
            <a:chOff x="1577998" y="1857119"/>
            <a:chExt cx="7242474" cy="2809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B6E0B5D-02C9-45F7-BDD9-A54E3FAC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998" y="1857119"/>
              <a:ext cx="3004346" cy="280905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7CF377-1698-4B22-8A55-E2032E49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245" y="2024457"/>
              <a:ext cx="4866227" cy="2588301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F146786-3149-438A-9E78-9427550BAA3C}"/>
                </a:ext>
              </a:extLst>
            </p:cNvPr>
            <p:cNvSpPr/>
            <p:nvPr/>
          </p:nvSpPr>
          <p:spPr bwMode="auto">
            <a:xfrm>
              <a:off x="3491880" y="3066578"/>
              <a:ext cx="720080" cy="57606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77127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커버리지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EWX</a:t>
            </a:r>
            <a:r>
              <a:rPr lang="ko-KR" altLang="en-US" sz="1400" dirty="0">
                <a:cs typeface="+mn-cs"/>
              </a:rPr>
              <a:t>를 통해 </a:t>
            </a:r>
            <a:r>
              <a:rPr lang="en-US" altLang="ko-KR" sz="1400" dirty="0">
                <a:cs typeface="+mn-cs"/>
              </a:rPr>
              <a:t>HTZ</a:t>
            </a:r>
            <a:r>
              <a:rPr lang="ko-KR" altLang="en-US" sz="1400" dirty="0">
                <a:cs typeface="+mn-cs"/>
              </a:rPr>
              <a:t>에서 생성된 기지국들에 대하여 커버리지 계산 실행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계산을 통해 전계강도 커버리지 정보를 저장하고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BAT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1AE6C5-98E6-4F83-8106-230AE007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2431903"/>
            <a:ext cx="3384376" cy="333318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416102" y="2101101"/>
            <a:ext cx="285025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68707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Best Server</a:t>
            </a:r>
            <a:r>
              <a:rPr lang="ko-KR" altLang="en-US" sz="1600" dirty="0">
                <a:cs typeface="+mn-cs"/>
              </a:rPr>
              <a:t>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계산된 결과를 기준으로 기지국 별로 최적 신호영역 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기지국별로 신호 값이 큰 영역을 선택하여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ko-KR" altLang="en-US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252520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252520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AB8B09-6CE1-4DBA-8BFC-3123C5F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4" y="2276872"/>
            <a:ext cx="3460866" cy="34985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225061" y="2384886"/>
            <a:ext cx="2835771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0112" y="2924944"/>
            <a:ext cx="2664296" cy="20882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접속 기지국의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전파 커버리지 영역에서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수색영역에서 배제가 필요한 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기지국의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Best Server</a:t>
            </a:r>
            <a:r>
              <a:rPr kumimoji="1" lang="en-US" altLang="ko-KR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영역을 계산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25452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 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중첩 분석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기지국의 영역별 신호가 중첩되는 영역을 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중첩된 영역은 일반적으로 분홍색으로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0683A1-CDBF-450D-9113-7EF4B986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57302"/>
            <a:ext cx="3888432" cy="369197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9180512" y="2376899"/>
            <a:ext cx="259228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0112" y="2924944"/>
            <a:ext cx="2664296" cy="20882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동일 시간대 접속된 기지국의 공통 커버영역을 계산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2427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수색지역 선정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접속 기지국이 중첩영역에서 </a:t>
            </a:r>
            <a:r>
              <a:rPr lang="ko-KR" altLang="en-US" sz="1400" dirty="0" err="1">
                <a:cs typeface="+mn-cs"/>
              </a:rPr>
              <a:t>비접속</a:t>
            </a:r>
            <a:r>
              <a:rPr lang="ko-KR" altLang="en-US" sz="1400" dirty="0">
                <a:cs typeface="+mn-cs"/>
              </a:rPr>
              <a:t> 기지국 </a:t>
            </a:r>
            <a:r>
              <a:rPr lang="en-US" altLang="ko-KR" sz="1400" dirty="0">
                <a:cs typeface="+mn-cs"/>
              </a:rPr>
              <a:t>Best Server </a:t>
            </a:r>
            <a:r>
              <a:rPr lang="ko-KR" altLang="en-US" sz="1400" dirty="0">
                <a:cs typeface="+mn-cs"/>
              </a:rPr>
              <a:t>영역을 제거 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제거된 후 남은 영역에서 중첩 지역을 </a:t>
            </a:r>
            <a:r>
              <a:rPr lang="ko-KR" altLang="en-US" sz="1400" dirty="0" err="1">
                <a:cs typeface="+mn-cs"/>
              </a:rPr>
              <a:t>필터링하여</a:t>
            </a:r>
            <a:r>
              <a:rPr lang="ko-KR" altLang="en-US" sz="1400" dirty="0">
                <a:cs typeface="+mn-cs"/>
              </a:rPr>
              <a:t> 수색지역으로 선정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</a:t>
            </a:r>
            <a:r>
              <a:rPr kumimoji="1" lang="ko-KR" altLang="en-US" sz="1600" b="0" i="0" u="none" strike="noStrike" kern="0" cap="none" spc="0" normalizeH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BF5635-242F-473F-9EB2-A8C96D91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3" y="2194399"/>
            <a:ext cx="3080860" cy="25238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361A6F-43F2-41EA-85DA-5927AA92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8" y="2199903"/>
            <a:ext cx="2960912" cy="22510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0415D1-807C-44F2-8E82-02030DDB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02" y="3504790"/>
            <a:ext cx="2375078" cy="24482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565BBF-9D14-4FD1-91A1-AAD06E8A8388}"/>
              </a:ext>
            </a:extLst>
          </p:cNvPr>
          <p:cNvSpPr txBox="1"/>
          <p:nvPr/>
        </p:nvSpPr>
        <p:spPr>
          <a:xfrm>
            <a:off x="2224867" y="2198219"/>
            <a:ext cx="1082348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접속기지국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4563CC-27CC-455B-9DEA-6024EC62F639}"/>
              </a:ext>
            </a:extLst>
          </p:cNvPr>
          <p:cNvSpPr txBox="1"/>
          <p:nvPr/>
        </p:nvSpPr>
        <p:spPr>
          <a:xfrm>
            <a:off x="3412057" y="3502694"/>
            <a:ext cx="126188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비접속기지국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A66575B0-9967-4E3C-9C20-45561DAE9830}"/>
              </a:ext>
            </a:extLst>
          </p:cNvPr>
          <p:cNvSpPr/>
          <p:nvPr/>
        </p:nvSpPr>
        <p:spPr bwMode="auto">
          <a:xfrm rot="16200000" flipV="1">
            <a:off x="4972036" y="4756269"/>
            <a:ext cx="694755" cy="936102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843813B-C893-4B5B-91F5-DF5E7A78BB97}"/>
              </a:ext>
            </a:extLst>
          </p:cNvPr>
          <p:cNvSpPr/>
          <p:nvPr/>
        </p:nvSpPr>
        <p:spPr bwMode="auto">
          <a:xfrm>
            <a:off x="3595688" y="2843063"/>
            <a:ext cx="1261230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5FE821-07AC-415A-857B-50B61BA1C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9" y="3253458"/>
            <a:ext cx="2199229" cy="19833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FF1218-5640-4C8A-AD82-F430C75B42DD}"/>
              </a:ext>
            </a:extLst>
          </p:cNvPr>
          <p:cNvSpPr txBox="1"/>
          <p:nvPr/>
        </p:nvSpPr>
        <p:spPr>
          <a:xfrm>
            <a:off x="8019132" y="4924769"/>
            <a:ext cx="90281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수색지역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3E3D884-9151-4596-82BA-C0A784F1E538}"/>
              </a:ext>
            </a:extLst>
          </p:cNvPr>
          <p:cNvSpPr/>
          <p:nvPr/>
        </p:nvSpPr>
        <p:spPr bwMode="auto">
          <a:xfrm>
            <a:off x="6322384" y="3779167"/>
            <a:ext cx="782971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21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일반 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1.2 </a:t>
            </a:r>
            <a:r>
              <a:rPr lang="ko-KR" altLang="en-US" dirty="0"/>
              <a:t>과제 목표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1.3 </a:t>
            </a:r>
            <a:r>
              <a:rPr lang="ko-KR" altLang="en-US" dirty="0"/>
              <a:t>연구 내용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과제 개요</a:t>
            </a:r>
          </a:p>
        </p:txBody>
      </p:sp>
    </p:spTree>
    <p:extLst>
      <p:ext uri="{BB962C8B-B14F-4D97-AF65-F5344CB8AC3E}">
        <p14:creationId xmlns:p14="http://schemas.microsoft.com/office/powerpoint/2010/main" val="38432330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Action Code </a:t>
            </a:r>
            <a:r>
              <a:rPr lang="ko-KR" altLang="en-US" sz="1800" dirty="0"/>
              <a:t>추가</a:t>
            </a:r>
            <a:r>
              <a:rPr lang="en-US" altLang="ko-KR" sz="1800" dirty="0"/>
              <a:t>/</a:t>
            </a:r>
            <a:r>
              <a:rPr lang="ko-KR" altLang="en-US" sz="1800" dirty="0"/>
              <a:t>배치파일 실행</a:t>
            </a: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720725" lvl="1" indent="-360363"/>
            <a:r>
              <a:rPr lang="en-US" altLang="ko-KR" sz="1600" dirty="0"/>
              <a:t>1- Carto : </a:t>
            </a:r>
            <a:r>
              <a:rPr lang="ko-KR" altLang="en-US" sz="1600" dirty="0"/>
              <a:t>지도파일</a:t>
            </a:r>
            <a:r>
              <a:rPr lang="en-US" altLang="ko-KR" sz="1600" dirty="0"/>
              <a:t>(*.VEC/*.BIM/*.RGE/*.RSO)</a:t>
            </a:r>
          </a:p>
          <a:p>
            <a:pPr marL="720725" lvl="1" indent="-360363"/>
            <a:r>
              <a:rPr lang="en-US" altLang="ko-KR" sz="1600" dirty="0"/>
              <a:t>2- Settings : </a:t>
            </a:r>
            <a:r>
              <a:rPr lang="ko-KR" altLang="en-US" sz="1600" dirty="0"/>
              <a:t>설정 값 저장 </a:t>
            </a:r>
            <a:r>
              <a:rPr lang="en-US" altLang="ko-KR" sz="1600" dirty="0"/>
              <a:t>(*.PRM)</a:t>
            </a:r>
          </a:p>
          <a:p>
            <a:pPr marL="720725" lvl="1" indent="-360363"/>
            <a:r>
              <a:rPr lang="en-US" altLang="ko-KR" sz="1600" dirty="0"/>
              <a:t>3- Output : </a:t>
            </a:r>
            <a:r>
              <a:rPr lang="ko-KR" altLang="en-US" sz="1600" dirty="0"/>
              <a:t>결과 저장</a:t>
            </a:r>
            <a:r>
              <a:rPr lang="en-US" altLang="ko-KR" sz="1600" dirty="0"/>
              <a:t>(*.KML/*.TIF/*.PRJ)</a:t>
            </a:r>
          </a:p>
          <a:p>
            <a:pPr marL="720725" lvl="1" indent="-360363"/>
            <a:r>
              <a:rPr lang="en-US" altLang="ko-KR" sz="1600" dirty="0"/>
              <a:t>4- Input : </a:t>
            </a:r>
            <a:r>
              <a:rPr lang="ko-KR" altLang="en-US" sz="1600" dirty="0"/>
              <a:t>입력 정보 </a:t>
            </a:r>
            <a:r>
              <a:rPr lang="en-US" altLang="ko-KR" sz="1600" dirty="0"/>
              <a:t>(*.EWX)</a:t>
            </a:r>
          </a:p>
          <a:p>
            <a:pPr marL="720725" lvl="1" indent="-360363"/>
            <a:r>
              <a:rPr lang="en-US" altLang="ko-KR" sz="1600" dirty="0" err="1"/>
              <a:t>Auto.Pro</a:t>
            </a:r>
            <a:r>
              <a:rPr lang="en-US" altLang="ko-KR" sz="1600" dirty="0"/>
              <a:t> : HTZ </a:t>
            </a:r>
            <a:r>
              <a:rPr lang="ko-KR" altLang="en-US" sz="1600" dirty="0"/>
              <a:t>프로젝트</a:t>
            </a:r>
            <a:endParaRPr lang="en-US" altLang="ko-KR" sz="1600" dirty="0"/>
          </a:p>
          <a:p>
            <a:pPr marL="720725" lvl="1" indent="-360363"/>
            <a:r>
              <a:rPr lang="en-US" altLang="ko-KR" sz="1600" dirty="0"/>
              <a:t>Test Script 1.bat : Action Code </a:t>
            </a:r>
            <a:r>
              <a:rPr lang="ko-KR" altLang="en-US" sz="1600" dirty="0"/>
              <a:t>실행 파일</a:t>
            </a:r>
            <a:endParaRPr lang="en-US" altLang="ko-KR" sz="1600" dirty="0"/>
          </a:p>
          <a:p>
            <a:pPr marL="320675" indent="-360363"/>
            <a:endParaRPr lang="en-US" altLang="ko-KR" sz="1800" b="1" dirty="0"/>
          </a:p>
          <a:p>
            <a:pPr marL="320675" indent="-360363"/>
            <a:r>
              <a:rPr lang="ko-KR" altLang="en-US" sz="1800" b="1" dirty="0"/>
              <a:t>데모 결과</a:t>
            </a:r>
            <a:endParaRPr lang="en-US" altLang="ko-KR" sz="1800" b="1" dirty="0"/>
          </a:p>
          <a:p>
            <a:pPr marL="720725" lvl="1" indent="-360363"/>
            <a:r>
              <a:rPr lang="en-US" altLang="ko-KR" sz="1600" dirty="0"/>
              <a:t>Best Server/Overlap </a:t>
            </a:r>
            <a:r>
              <a:rPr lang="ko-KR" altLang="en-US" sz="1600" dirty="0"/>
              <a:t>분석 결과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30</a:t>
            </a:fld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20" y="4016554"/>
            <a:ext cx="2228261" cy="21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42" y="4016553"/>
            <a:ext cx="3047955" cy="21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5402" y="6173003"/>
            <a:ext cx="1380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Best Server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1792" y="6149507"/>
            <a:ext cx="111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Overlap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08" y="1194135"/>
            <a:ext cx="3492261" cy="21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72294" y="3333860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데모 폴더 리스트</a:t>
            </a:r>
          </a:p>
        </p:txBody>
      </p:sp>
    </p:spTree>
    <p:extLst>
      <p:ext uri="{BB962C8B-B14F-4D97-AF65-F5344CB8AC3E}">
        <p14:creationId xmlns:p14="http://schemas.microsoft.com/office/powerpoint/2010/main" val="24733170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출력데이터 </a:t>
            </a:r>
            <a:r>
              <a:rPr lang="en-US" altLang="ko-KR" sz="1800" dirty="0">
                <a:cs typeface="+mn-cs"/>
              </a:rPr>
              <a:t>: KML </a:t>
            </a:r>
            <a:r>
              <a:rPr lang="ko-KR" altLang="en-US" sz="1800" dirty="0">
                <a:cs typeface="+mn-cs"/>
              </a:rPr>
              <a:t>포맷 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/>
              <a:t>구글어스에서</a:t>
            </a:r>
            <a:r>
              <a:rPr lang="ko-KR" altLang="en-US" sz="1800" dirty="0"/>
              <a:t> 표시</a:t>
            </a:r>
            <a:r>
              <a:rPr lang="en-US" altLang="ko-KR" sz="1800" dirty="0"/>
              <a:t>)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KML </a:t>
            </a:r>
            <a:r>
              <a:rPr lang="ko-KR" altLang="en-US" sz="1600" dirty="0">
                <a:cs typeface="+mn-cs"/>
              </a:rPr>
              <a:t>포맷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XML</a:t>
            </a:r>
            <a:r>
              <a:rPr lang="ko-KR" altLang="en-US" sz="1400" dirty="0">
                <a:cs typeface="+mn-cs"/>
              </a:rPr>
              <a:t> 기반 파일 포맷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cs typeface="+mn-cs"/>
              </a:rPr>
              <a:t>구글어스에서</a:t>
            </a:r>
            <a:r>
              <a:rPr lang="ko-KR" altLang="en-US" sz="1400" dirty="0">
                <a:cs typeface="+mn-cs"/>
              </a:rPr>
              <a:t> 편집 가능한 포맷</a:t>
            </a:r>
            <a:r>
              <a:rPr lang="en-US" altLang="ko-KR" sz="1400" dirty="0">
                <a:cs typeface="+mn-cs"/>
              </a:rPr>
              <a:t>, </a:t>
            </a:r>
            <a:r>
              <a:rPr lang="ko-KR" altLang="en-US" sz="1400" dirty="0">
                <a:cs typeface="+mn-cs"/>
              </a:rPr>
              <a:t>다양한 벡터 또는 이미지와 함께 사용 가능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TIFF </a:t>
            </a:r>
            <a:r>
              <a:rPr lang="ko-KR" altLang="en-US" sz="1400" dirty="0">
                <a:cs typeface="+mn-cs"/>
              </a:rPr>
              <a:t>포맷</a:t>
            </a: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>
                <a:cs typeface="+mn-cs"/>
              </a:rPr>
              <a:t>분석 이미지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en-US" altLang="ko-KR" sz="1400" dirty="0">
                <a:cs typeface="+mn-cs"/>
              </a:rPr>
              <a:t>KML </a:t>
            </a:r>
            <a:r>
              <a:rPr lang="ko-KR" altLang="en-US" sz="1400" dirty="0">
                <a:cs typeface="+mn-cs"/>
              </a:rPr>
              <a:t>포맷과 함께 사용되는 이미지 포맷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분석 관련된 이미지 및 수색지역 관련된 이미지에 사용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BMP </a:t>
            </a:r>
            <a:r>
              <a:rPr lang="ko-KR" altLang="en-US" sz="1400" dirty="0">
                <a:cs typeface="+mn-cs"/>
              </a:rPr>
              <a:t>포맷</a:t>
            </a: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>
                <a:cs typeface="+mn-cs"/>
              </a:rPr>
              <a:t>범례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범례 값 표시하는 이미지 포맷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커버리지 색깔의 정보 표시 </a:t>
            </a: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24528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출력데이터 정의 포맷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24528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예시 출력데이터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24528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08897C-BEFF-4747-9D28-9E3260A7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4004083"/>
            <a:ext cx="6696744" cy="2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4314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이슈사항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자동화 분석기능 구현 완료</a:t>
            </a:r>
            <a:r>
              <a:rPr lang="en-US" altLang="ko-KR" sz="1600" dirty="0"/>
              <a:t> (</a:t>
            </a:r>
            <a:r>
              <a:rPr lang="ko-KR" altLang="en-US" sz="1600" dirty="0"/>
              <a:t>배치파일의 명령 스크립트 기반</a:t>
            </a:r>
            <a:r>
              <a:rPr lang="en-US" altLang="ko-KR" sz="1600" dirty="0"/>
              <a:t>)</a:t>
            </a:r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600" dirty="0"/>
              <a:t>커버리지 분석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000000"/>
                </a:solidFill>
              </a:rPr>
              <a:t>Best Server </a:t>
            </a:r>
            <a:r>
              <a:rPr lang="ko-KR" altLang="en-US" sz="1600" dirty="0">
                <a:solidFill>
                  <a:srgbClr val="000000"/>
                </a:solidFill>
              </a:rPr>
              <a:t>분석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1436688" lvl="2" indent="-357188"/>
            <a:r>
              <a:rPr lang="en-US" altLang="ko-KR" sz="1600" dirty="0"/>
              <a:t>GUI</a:t>
            </a:r>
            <a:r>
              <a:rPr lang="ko-KR" altLang="en-US" sz="1600" dirty="0"/>
              <a:t>에서 </a:t>
            </a:r>
            <a:r>
              <a:rPr lang="en-US" altLang="ko-KR" sz="1600" dirty="0"/>
              <a:t>EWX </a:t>
            </a:r>
            <a:r>
              <a:rPr lang="ko-KR" altLang="en-US" sz="1600" dirty="0"/>
              <a:t>파일 생성 </a:t>
            </a:r>
            <a:r>
              <a:rPr lang="en-US" altLang="ko-KR" sz="1600" dirty="0"/>
              <a:t>(</a:t>
            </a:r>
            <a:r>
              <a:rPr lang="ko-KR" altLang="en-US" sz="1600" dirty="0"/>
              <a:t>입력 데이터</a:t>
            </a:r>
            <a:r>
              <a:rPr lang="en-US" altLang="ko-KR" sz="1600" dirty="0"/>
              <a:t>)</a:t>
            </a:r>
          </a:p>
          <a:p>
            <a:pPr marL="1436688" lvl="2" indent="-357188"/>
            <a:r>
              <a:rPr lang="ko-KR" altLang="en-US" sz="1600" dirty="0"/>
              <a:t>자동화 분석용 </a:t>
            </a:r>
            <a:r>
              <a:rPr lang="en-US" altLang="ko-KR" sz="1600" dirty="0"/>
              <a:t>HTZ </a:t>
            </a:r>
            <a:r>
              <a:rPr lang="ko-KR" altLang="en-US" sz="1600" dirty="0" err="1"/>
              <a:t>프로젝터와</a:t>
            </a:r>
            <a:r>
              <a:rPr lang="ko-KR" altLang="en-US" sz="1600" dirty="0"/>
              <a:t> 배치파일 생성</a:t>
            </a:r>
            <a:endParaRPr lang="en-US" altLang="ko-KR" sz="1600" dirty="0"/>
          </a:p>
          <a:p>
            <a:pPr marL="1436688" lvl="2" indent="-357188"/>
            <a:r>
              <a:rPr lang="ko-KR" altLang="en-US" sz="1600" dirty="0"/>
              <a:t>배치파일을 수행하여 기지국 목록</a:t>
            </a:r>
            <a:r>
              <a:rPr lang="en-US" altLang="ko-KR" sz="1600" dirty="0"/>
              <a:t>(EWX)</a:t>
            </a:r>
            <a:r>
              <a:rPr lang="ko-KR" altLang="en-US" sz="1600" dirty="0"/>
              <a:t>을 활용한 자동화 분석 동작 확인</a:t>
            </a:r>
            <a:endParaRPr lang="en-US" altLang="ko-KR" sz="1600" dirty="0"/>
          </a:p>
          <a:p>
            <a:pPr marL="1436688" lvl="2" indent="-357188"/>
            <a:r>
              <a:rPr lang="ko-KR" altLang="en-US" sz="1600" dirty="0" err="1"/>
              <a:t>구글어스를</a:t>
            </a:r>
            <a:r>
              <a:rPr lang="ko-KR" altLang="en-US" sz="1600" dirty="0"/>
              <a:t> 통한 결과데이터 확인 </a:t>
            </a:r>
            <a:r>
              <a:rPr lang="en-US" altLang="ko-KR" sz="1600" dirty="0"/>
              <a:t>(</a:t>
            </a:r>
            <a:r>
              <a:rPr lang="ko-KR" altLang="en-US" sz="1600" dirty="0"/>
              <a:t>출력 데이터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자동화 분석기능 구현 중 </a:t>
            </a:r>
            <a:r>
              <a:rPr lang="en-US" altLang="ko-KR" sz="1600" dirty="0"/>
              <a:t>(</a:t>
            </a:r>
            <a:r>
              <a:rPr lang="ko-KR" altLang="en-US" sz="1600" dirty="0"/>
              <a:t>배치파일의 명령 스크립트 기반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600" dirty="0"/>
              <a:t>중첩분석</a:t>
            </a:r>
            <a:r>
              <a:rPr lang="en-US" altLang="ko-KR" sz="1600" dirty="0"/>
              <a:t>, </a:t>
            </a:r>
            <a:r>
              <a:rPr lang="ko-KR" altLang="en-US" sz="1600" dirty="0"/>
              <a:t>수색지역 선정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입력 데이터 속성 및 포맷 상세 검증 중</a:t>
            </a:r>
            <a:endParaRPr lang="en-US" altLang="ko-KR" sz="1600" dirty="0"/>
          </a:p>
          <a:p>
            <a:pPr marL="1073150" lvl="2" indent="-354013">
              <a:buFont typeface="Wingdings" pitchFamily="2" charset="2"/>
              <a:buChar char="l"/>
            </a:pPr>
            <a:r>
              <a:rPr lang="en-US" altLang="ko-KR" sz="1600" dirty="0"/>
              <a:t>ATDI</a:t>
            </a:r>
            <a:r>
              <a:rPr lang="ko-KR" altLang="en-US" sz="1600" dirty="0"/>
              <a:t>사와 검토 중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32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203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2.3 </a:t>
            </a:r>
            <a:r>
              <a:rPr lang="ko-KR" altLang="en-US" sz="2400" dirty="0"/>
              <a:t>수색지역 가시화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수색지역 이미지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>
                <a:cs typeface="+mn-cs"/>
              </a:rPr>
              <a:t>분석결과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를 </a:t>
            </a:r>
            <a:r>
              <a:rPr lang="en-US" altLang="ko-KR" sz="1800" dirty="0">
                <a:cs typeface="+mn-cs"/>
              </a:rPr>
              <a:t>Google Earth platform </a:t>
            </a:r>
            <a:r>
              <a:rPr lang="ko-KR" altLang="en-US" sz="1800" dirty="0">
                <a:cs typeface="+mn-cs"/>
              </a:rPr>
              <a:t>활용하여 관련정보 제공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8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/>
          </a:p>
          <a:p>
            <a:pPr marL="400050" lvl="2" indent="0">
              <a:buNone/>
            </a:pP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772816"/>
            <a:ext cx="7632848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구글어스</a:t>
            </a:r>
            <a:r>
              <a:rPr kumimoji="1" lang="ko-KR" altLang="en-US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화면에서</a:t>
            </a:r>
            <a:endParaRPr kumimoji="1" lang="en-US" altLang="ko-KR" sz="1400" b="1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baseline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샘플 결과 도시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하는 화면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화면에 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도시할때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사용하는 주용 기능부분을 붉게 테두리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각 기능의 동작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252520" y="4869160"/>
            <a:ext cx="7632848" cy="14401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진행상황 및 이슈사항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484784"/>
            <a:ext cx="7560234" cy="4104452"/>
            <a:chOff x="258716" y="1350769"/>
            <a:chExt cx="8553954" cy="46605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C829F8-15AF-4733-BBAE-78D1BED7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74" y="1350769"/>
              <a:ext cx="8522096" cy="466052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295D62-1862-4090-BE28-3F683FA951F7}"/>
                </a:ext>
              </a:extLst>
            </p:cNvPr>
            <p:cNvSpPr/>
            <p:nvPr/>
          </p:nvSpPr>
          <p:spPr bwMode="auto">
            <a:xfrm>
              <a:off x="258716" y="2276871"/>
              <a:ext cx="1216940" cy="720081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3F6FEA9-E1CE-4E4E-B5E0-C3A474FC8D2C}"/>
                </a:ext>
              </a:extLst>
            </p:cNvPr>
            <p:cNvCxnSpPr/>
            <p:nvPr/>
          </p:nvCxnSpPr>
          <p:spPr bwMode="auto">
            <a:xfrm>
              <a:off x="331330" y="2636912"/>
              <a:ext cx="856294" cy="0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B485ECE-BD51-4293-B44B-7583FCC845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15616" y="2569718"/>
              <a:ext cx="3600400" cy="427234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CF815FA-BD5F-41BA-9BCB-2A23F841CC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15616" y="2726506"/>
              <a:ext cx="3436006" cy="803976"/>
            </a:xfrm>
            <a:prstGeom prst="straightConnector1">
              <a:avLst/>
            </a:prstGeom>
            <a:noFill/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0A6849-587A-44C5-959D-FF8AB6EC37EE}"/>
                </a:ext>
              </a:extLst>
            </p:cNvPr>
            <p:cNvCxnSpPr/>
            <p:nvPr/>
          </p:nvCxnSpPr>
          <p:spPr bwMode="auto">
            <a:xfrm>
              <a:off x="331330" y="2733429"/>
              <a:ext cx="856294" cy="0"/>
            </a:xfrm>
            <a:prstGeom prst="line">
              <a:avLst/>
            </a:prstGeom>
            <a:noFill/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74-9A78-4674-9DCF-459966A5F5BA}"/>
                </a:ext>
              </a:extLst>
            </p:cNvPr>
            <p:cNvSpPr txBox="1"/>
            <p:nvPr/>
          </p:nvSpPr>
          <p:spPr>
            <a:xfrm>
              <a:off x="2431726" y="2321103"/>
              <a:ext cx="2119895" cy="384421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노란색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수색지역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22D90A-A5FC-4C25-9953-54971D34B682}"/>
                </a:ext>
              </a:extLst>
            </p:cNvPr>
            <p:cNvSpPr txBox="1"/>
            <p:nvPr/>
          </p:nvSpPr>
          <p:spPr>
            <a:xfrm>
              <a:off x="1547664" y="3378478"/>
              <a:ext cx="2540271" cy="384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파란색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기타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BS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48252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2.3 </a:t>
            </a:r>
            <a:r>
              <a:rPr lang="ko-KR" altLang="en-US" sz="2400" dirty="0"/>
              <a:t>수색지역 가시화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345638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이슈사항</a:t>
            </a:r>
            <a:endParaRPr lang="en-US" altLang="ko-KR" sz="18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en-US" altLang="ko-KR" sz="1600" dirty="0"/>
              <a:t>Google Earth platform </a:t>
            </a:r>
            <a:r>
              <a:rPr lang="ko-KR" altLang="en-US" sz="1600" dirty="0"/>
              <a:t>활용 관련 분석정보 제공    </a:t>
            </a:r>
            <a:endParaRPr lang="en-US" altLang="ko-KR" sz="1600" dirty="0"/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600" dirty="0"/>
              <a:t>노란색 </a:t>
            </a:r>
            <a:r>
              <a:rPr lang="en-US" altLang="ko-KR" sz="1600" dirty="0"/>
              <a:t>: </a:t>
            </a:r>
            <a:r>
              <a:rPr lang="ko-KR" altLang="en-US" sz="1600" dirty="0"/>
              <a:t>수색지역</a:t>
            </a:r>
            <a:endParaRPr lang="en-US" altLang="ko-KR" sz="1600" dirty="0"/>
          </a:p>
          <a:p>
            <a:pPr marL="1073150" lvl="2" indent="-354013">
              <a:buFont typeface="Wingdings" pitchFamily="2" charset="2"/>
              <a:buChar char="l"/>
            </a:pPr>
            <a:r>
              <a:rPr lang="ko-KR" altLang="en-US" sz="1600" dirty="0"/>
              <a:t>파란색 </a:t>
            </a:r>
            <a:r>
              <a:rPr lang="en-US" altLang="ko-KR" sz="1600" dirty="0"/>
              <a:t>: </a:t>
            </a:r>
            <a:r>
              <a:rPr lang="ko-KR" altLang="en-US" sz="1600" dirty="0"/>
              <a:t>기타 </a:t>
            </a:r>
            <a:r>
              <a:rPr lang="en-US" altLang="ko-KR" sz="1600" dirty="0"/>
              <a:t>BS </a:t>
            </a:r>
            <a:r>
              <a:rPr lang="ko-KR" altLang="en-US" sz="1600" dirty="0"/>
              <a:t>지역</a:t>
            </a:r>
            <a:endParaRPr lang="en-US" altLang="ko-KR" sz="1600" dirty="0"/>
          </a:p>
          <a:p>
            <a:pPr marL="719137" lvl="2" indent="0">
              <a:buNone/>
            </a:pPr>
            <a:r>
              <a:rPr lang="en-US" altLang="ko-KR" sz="1600" dirty="0"/>
              <a:t>           </a:t>
            </a:r>
          </a:p>
          <a:p>
            <a:pPr marL="742950" lvl="2" indent="-342900">
              <a:buFont typeface="Wingdings" pitchFamily="2" charset="2"/>
              <a:buChar char="Ø"/>
            </a:pPr>
            <a:r>
              <a:rPr lang="en-US" altLang="ko-KR" sz="1600" dirty="0" err="1"/>
              <a:t>Naver</a:t>
            </a:r>
            <a:r>
              <a:rPr lang="ko-KR" altLang="en-US" sz="1600" dirty="0"/>
              <a:t>지도 사용가능 검토 </a:t>
            </a:r>
            <a:endParaRPr lang="en-US" altLang="ko-KR" sz="1600" dirty="0"/>
          </a:p>
          <a:p>
            <a:pPr marL="1073150" lvl="2" indent="-354013">
              <a:buFont typeface="Wingdings" pitchFamily="2" charset="2"/>
              <a:buChar char="l"/>
            </a:pPr>
            <a:r>
              <a:rPr lang="en-US" altLang="ko-KR" sz="1600" dirty="0"/>
              <a:t>API</a:t>
            </a:r>
            <a:r>
              <a:rPr lang="ko-KR" altLang="en-US" sz="1600" dirty="0"/>
              <a:t> 및 </a:t>
            </a:r>
            <a:r>
              <a:rPr lang="en-US" altLang="ko-KR" sz="1600" dirty="0"/>
              <a:t>GUI</a:t>
            </a:r>
            <a:r>
              <a:rPr lang="ko-KR" altLang="en-US" sz="1600" dirty="0"/>
              <a:t>에 대한 전반적인 추가 개발 필요</a:t>
            </a:r>
            <a:endParaRPr lang="en-US" altLang="ko-KR" sz="1600" dirty="0"/>
          </a:p>
          <a:p>
            <a:pPr marL="719137" lvl="2" indent="0">
              <a:buNone/>
            </a:pPr>
            <a:r>
              <a:rPr lang="en-US" altLang="ko-KR" sz="1600" dirty="0"/>
              <a:t>   </a:t>
            </a:r>
          </a:p>
          <a:p>
            <a:pPr marL="719137" lvl="2" indent="0">
              <a:buNone/>
            </a:pPr>
            <a:endParaRPr lang="en-US" altLang="ko-KR" sz="1600" dirty="0">
              <a:solidFill>
                <a:srgbClr val="FF0000"/>
              </a:solidFill>
            </a:endParaRPr>
          </a:p>
          <a:p>
            <a:pPr marL="719137" lvl="2" indent="0">
              <a:buNone/>
            </a:pPr>
            <a:r>
              <a:rPr lang="en-US" altLang="ko-KR" sz="1600" dirty="0">
                <a:solidFill>
                  <a:srgbClr val="FF0000"/>
                </a:solidFill>
              </a:rPr>
              <a:t>    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34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1736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2.4 </a:t>
            </a:r>
            <a:r>
              <a:rPr lang="ko-KR" altLang="en-US" sz="2400" dirty="0"/>
              <a:t>시연 시나리오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공통 속성값 설정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버튼을 클릭하여 기본 </a:t>
            </a:r>
            <a:r>
              <a:rPr lang="ko-KR" altLang="en-US" sz="1400" dirty="0" err="1">
                <a:solidFill>
                  <a:srgbClr val="000000"/>
                </a:solidFill>
              </a:rPr>
              <a:t>설정값</a:t>
            </a:r>
            <a:r>
              <a:rPr lang="ko-KR" altLang="en-US" sz="1400" dirty="0">
                <a:solidFill>
                  <a:srgbClr val="000000"/>
                </a:solidFill>
              </a:rPr>
              <a:t>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값을 변경하여 변경된 데이터 저장 여부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  <a:cs typeface="+mn-cs"/>
              </a:rPr>
              <a:t>② 검색 조건 입력 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(</a:t>
            </a:r>
            <a:r>
              <a:rPr lang="ko-KR" altLang="en-US" sz="1400" dirty="0" err="1">
                <a:solidFill>
                  <a:srgbClr val="0000CC"/>
                </a:solidFill>
                <a:cs typeface="+mn-cs"/>
              </a:rPr>
              <a:t>예시값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)</a:t>
            </a:r>
          </a:p>
          <a:p>
            <a:pPr marL="400050" lvl="2" indent="0">
              <a:buNone/>
            </a:pPr>
            <a:r>
              <a:rPr lang="ko-KR" altLang="en-US" sz="1200" dirty="0">
                <a:solidFill>
                  <a:srgbClr val="000000"/>
                </a:solidFill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검색 방법 선택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</a:t>
            </a:r>
            <a:r>
              <a:rPr lang="ko-KR" altLang="en-US" sz="1200" dirty="0">
                <a:solidFill>
                  <a:srgbClr val="0000CC"/>
                </a:solidFill>
              </a:rPr>
              <a:t>주소</a:t>
            </a:r>
            <a:r>
              <a:rPr lang="en-US" altLang="ko-KR" sz="1200" dirty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주소 입력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</a:t>
            </a:r>
            <a:r>
              <a:rPr lang="ko-KR" altLang="en-US" sz="1200" dirty="0">
                <a:solidFill>
                  <a:srgbClr val="0000CC"/>
                </a:solidFill>
              </a:rPr>
              <a:t>나주시 교동</a:t>
            </a:r>
            <a:r>
              <a:rPr lang="en-US" altLang="ko-KR" sz="1200" dirty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사업자명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“SKT”, “KT”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기지국 서비스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“4G”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검색반경 선택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“500m”</a:t>
            </a: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검색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 클릭하여 결과 데이터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④ 결과 데이터 조작 기능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200" dirty="0">
                <a:solidFill>
                  <a:srgbClr val="000000"/>
                </a:solidFill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무작위로 행 선택 및 </a:t>
            </a:r>
            <a:r>
              <a:rPr lang="en-US" altLang="ko-KR" sz="1200" dirty="0">
                <a:solidFill>
                  <a:srgbClr val="000000"/>
                </a:solidFill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</a:rPr>
              <a:t>선택 행 삭제</a:t>
            </a:r>
            <a:r>
              <a:rPr lang="en-US" altLang="ko-KR" sz="1200" dirty="0">
                <a:solidFill>
                  <a:srgbClr val="000000"/>
                </a:solidFill>
              </a:rPr>
              <a:t>” </a:t>
            </a:r>
            <a:r>
              <a:rPr lang="ko-KR" altLang="en-US" sz="1200" dirty="0">
                <a:solidFill>
                  <a:srgbClr val="000000"/>
                </a:solidFill>
              </a:rPr>
              <a:t>버튼 클릭하여 삭제여부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선택한 셀을 더블 클릭하여 텍스트 수정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접속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비접속</a:t>
            </a:r>
            <a:r>
              <a:rPr lang="ko-KR" altLang="en-US" sz="1200" dirty="0">
                <a:solidFill>
                  <a:srgbClr val="000000"/>
                </a:solidFill>
              </a:rPr>
              <a:t> 기지국 분류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분석파일 제공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 클릭 및 생성 파일 내용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사용자가 수정한 셀 내용이 파일에 반영되었는가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⑥ 검색 조건을 다르게 하여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절차②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부터 반복 시행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⑦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배치 파일</a:t>
            </a:r>
            <a:r>
              <a:rPr lang="en-US" altLang="ko-KR" sz="1400" dirty="0">
                <a:solidFill>
                  <a:srgbClr val="000000"/>
                </a:solidFill>
              </a:rPr>
              <a:t>” </a:t>
            </a:r>
            <a:r>
              <a:rPr lang="ko-KR" altLang="en-US" sz="1400" dirty="0">
                <a:solidFill>
                  <a:srgbClr val="000000"/>
                </a:solidFill>
              </a:rPr>
              <a:t>버튼 클릭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HTZ warfare </a:t>
            </a:r>
            <a:r>
              <a:rPr lang="ko-KR" altLang="en-US" sz="1200" dirty="0">
                <a:solidFill>
                  <a:srgbClr val="000000"/>
                </a:solidFill>
              </a:rPr>
              <a:t>실행 및 커버리지 계산 수행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 err="1">
                <a:solidFill>
                  <a:srgbClr val="000000"/>
                </a:solidFill>
              </a:rPr>
              <a:t>기지국별</a:t>
            </a:r>
            <a:r>
              <a:rPr lang="ko-KR" altLang="en-US" sz="1200" dirty="0">
                <a:solidFill>
                  <a:srgbClr val="000000"/>
                </a:solidFill>
              </a:rPr>
              <a:t> 커버리지 분석 결과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커버리지 중첩영역 분석 결과 확인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35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0062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357020" y="476672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추진계획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068B6B-C00E-4BF4-87EE-BA3BA6F28836}"/>
              </a:ext>
            </a:extLst>
          </p:cNvPr>
          <p:cNvSpPr/>
          <p:nvPr/>
        </p:nvSpPr>
        <p:spPr bwMode="auto">
          <a:xfrm>
            <a:off x="539552" y="1196752"/>
            <a:ext cx="8208912" cy="453650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61950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통합검증 및 안정화 작업 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(10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주차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~4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주차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19150" lvl="1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KCA</a:t>
            </a:r>
            <a:r>
              <a:rPr kumimoji="1" lang="ko-KR" altLang="en-US" sz="1600" dirty="0">
                <a:latin typeface="맑은 고딕" pitchFamily="50" charset="-127"/>
                <a:ea typeface="맑은 고딕" pitchFamily="50" charset="-127"/>
              </a:rPr>
              <a:t>서버 탑재 작업</a:t>
            </a: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(on site)</a:t>
            </a:r>
          </a:p>
          <a:p>
            <a:pPr marL="1166813" lvl="1" indent="-35718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6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ATDI </a:t>
            </a:r>
            <a:r>
              <a:rPr kumimoji="1" lang="ko-KR" altLang="en-US" sz="1600" dirty="0">
                <a:latin typeface="맑은 고딕" pitchFamily="50" charset="-127"/>
                <a:ea typeface="맑은 고딕" pitchFamily="50" charset="-127"/>
              </a:rPr>
              <a:t>툴 </a:t>
            </a: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upgrade(ICS telecom -&gt; HTZ communications)</a:t>
            </a:r>
          </a:p>
          <a:p>
            <a:pPr marL="1436688" lvl="1" indent="-269875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License request code </a:t>
            </a:r>
            <a:r>
              <a:rPr kumimoji="1" lang="ko-KR" altLang="en-US" sz="1600" dirty="0">
                <a:latin typeface="맑은 고딕" pitchFamily="50" charset="-127"/>
                <a:ea typeface="맑은 고딕" pitchFamily="50" charset="-127"/>
              </a:rPr>
              <a:t>사전작업 진행  </a:t>
            </a:r>
            <a:r>
              <a:rPr kumimoji="1"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819150" lvl="1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600" dirty="0">
                <a:latin typeface="맑은 고딕" pitchFamily="50" charset="-127"/>
                <a:ea typeface="맑은 고딕" pitchFamily="50" charset="-127"/>
              </a:rPr>
              <a:t>부문별 기능시험 </a:t>
            </a:r>
            <a:endParaRPr kumimoji="1"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166813" lvl="1" indent="-35718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무선국</a:t>
            </a: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분석목록 </a:t>
            </a:r>
            <a:r>
              <a:rPr kumimoji="1"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(GUI/DB) </a:t>
            </a:r>
          </a:p>
          <a:p>
            <a:pPr marL="1166813" lvl="1" indent="-35718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수색지역 분석</a:t>
            </a:r>
            <a:r>
              <a:rPr kumimoji="1"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(HTZ communication)</a:t>
            </a:r>
          </a:p>
          <a:p>
            <a:pPr marL="1166813" lvl="1" indent="-35718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수색지역 가시화 </a:t>
            </a:r>
            <a:r>
              <a:rPr kumimoji="1"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6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구글어스</a:t>
            </a: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플랫폼 활용</a:t>
            </a:r>
            <a:r>
              <a:rPr kumimoji="1" lang="en-US" altLang="ko-KR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1600" dirty="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361950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종료보고 및 납품검수 완료 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(10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주차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~11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1" lang="ko-KR" altLang="en-US" b="1" dirty="0">
                <a:latin typeface="맑은 고딕" pitchFamily="50" charset="-127"/>
                <a:ea typeface="맑은 고딕" pitchFamily="50" charset="-127"/>
              </a:rPr>
              <a:t>주차</a:t>
            </a:r>
            <a:r>
              <a:rPr kumimoji="1" lang="en-US" altLang="ko-KR" b="1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19150" lvl="1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종합 성능시험 및 납품검수 </a:t>
            </a:r>
            <a:endParaRPr kumimoji="1"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19150" lvl="1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보고회의</a:t>
            </a:r>
            <a:endParaRPr kumimoji="1"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19150" lvl="1" indent="-3619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6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최종보고서 제출  </a:t>
            </a:r>
            <a:endParaRPr kumimoji="1" lang="en-US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09625" lvl="1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R="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1600" dirty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2528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62B9874-2555-49B9-9879-990EBB0534B5}"/>
              </a:ext>
            </a:extLst>
          </p:cNvPr>
          <p:cNvGrpSpPr/>
          <p:nvPr/>
        </p:nvGrpSpPr>
        <p:grpSpPr>
          <a:xfrm>
            <a:off x="773722" y="2093949"/>
            <a:ext cx="7596554" cy="3495293"/>
            <a:chOff x="838199" y="2237963"/>
            <a:chExt cx="8229600" cy="34952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75805-990B-4D26-B8C6-FB434993381D}"/>
                </a:ext>
              </a:extLst>
            </p:cNvPr>
            <p:cNvSpPr txBox="1"/>
            <p:nvPr/>
          </p:nvSpPr>
          <p:spPr>
            <a:xfrm>
              <a:off x="3098153" y="2237963"/>
              <a:ext cx="3709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감사합니다</a:t>
              </a:r>
              <a:r>
                <a:rPr lang="en-US" altLang="ko-KR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텍스트 개체 틀 4">
              <a:extLst>
                <a:ext uri="{FF2B5EF4-FFF2-40B4-BE49-F238E27FC236}">
                  <a16:creationId xmlns:a16="http://schemas.microsoft.com/office/drawing/2014/main" id="{3E1ECE41-2D10-45D2-8A8A-8A1FAF98A23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284984"/>
              <a:ext cx="8229600" cy="2194323"/>
            </a:xfrm>
            <a:prstGeom prst="rect">
              <a:avLst/>
            </a:prstGeom>
          </p:spPr>
          <p:txBody>
            <a:bodyPr>
              <a:normAutofit/>
            </a:bodyPr>
            <a:lstStyle>
              <a:defPPr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defPPr>
              <a:lvl1pPr marL="342900" indent="-342900" eaLnBrk="1" latinLnBrk="1" hangingPunct="1">
                <a:buChar char="•"/>
                <a:defRPr sz="1800">
                  <a:latin typeface="+mn-ea"/>
                  <a:ea typeface="+mn-ea"/>
                </a:defRPr>
              </a:lvl1pPr>
              <a:lvl2pPr marL="742950" indent="-285750" eaLnBrk="1" latinLnBrk="1" hangingPunct="1">
                <a:buChar char="–"/>
                <a:defRPr sz="1600">
                  <a:latin typeface="+mn-ea"/>
                  <a:ea typeface="+mn-ea"/>
                </a:defRPr>
              </a:lvl2pPr>
              <a:lvl3pPr marL="1143000" indent="-228600" eaLnBrk="1" latinLnBrk="1" hangingPunct="1">
                <a:buChar char="•"/>
                <a:defRPr sz="1600">
                  <a:latin typeface="+mn-ea"/>
                  <a:ea typeface="+mn-ea"/>
                </a:defRPr>
              </a:lvl3pPr>
              <a:lvl4pPr marL="1600200" indent="-228600" eaLnBrk="1" latinLnBrk="1" hangingPunct="1">
                <a:buChar char="–"/>
                <a:defRPr sz="1400">
                  <a:latin typeface="+mn-ea"/>
                  <a:ea typeface="+mn-ea"/>
                </a:defRPr>
              </a:lvl4pPr>
              <a:lvl5pPr marL="2057400" indent="-228600" eaLnBrk="1" latinLnBrk="1" hangingPunct="1">
                <a:buChar char="»"/>
                <a:defRPr sz="1400">
                  <a:latin typeface="+mn-ea"/>
                  <a:ea typeface="+mn-ea"/>
                </a:defRPr>
              </a:lvl5pPr>
              <a:lvl6pPr marL="2514600" indent="-228600" eaLnBrk="1" latinLnBrk="1" hangingPunct="1">
                <a:buChar char="•"/>
                <a:defRPr sz="2000"/>
              </a:lvl6pPr>
              <a:lvl7pPr marL="2971800" indent="-228600" eaLnBrk="1" latinLnBrk="1" hangingPunct="1">
                <a:buChar char="•"/>
                <a:defRPr sz="2000"/>
              </a:lvl7pPr>
              <a:lvl8pPr marL="3429000" indent="-228600" eaLnBrk="1" latinLnBrk="1" hangingPunct="1">
                <a:buChar char="•"/>
                <a:defRPr sz="2000"/>
              </a:lvl8pPr>
              <a:lvl9pPr marL="3886200" indent="-228600" eaLnBrk="1" latinLnBrk="1" hangingPunct="1">
                <a:buChar char="•"/>
                <a:defRPr sz="2000"/>
              </a:lvl9pPr>
            </a:lstStyle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20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SOLVIT System Co., Ltd.</a:t>
              </a:r>
            </a:p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+82-2-6241-6667, solvit@solvitsystem.co.kr</a:t>
              </a: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www.solvitsystem.co.kr</a:t>
              </a:r>
              <a:endParaRPr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endPara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14792C-EDA2-422D-92C2-DEDA3DD57775}"/>
                </a:ext>
              </a:extLst>
            </p:cNvPr>
            <p:cNvGrpSpPr/>
            <p:nvPr/>
          </p:nvGrpSpPr>
          <p:grpSpPr>
            <a:xfrm>
              <a:off x="4172914" y="5095056"/>
              <a:ext cx="1872207" cy="638200"/>
              <a:chOff x="858604" y="8028384"/>
              <a:chExt cx="1872207" cy="638200"/>
            </a:xfrm>
          </p:grpSpPr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856A58FE-AB42-4907-B8D8-A446E486B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651" y="8028384"/>
                <a:ext cx="1066213" cy="3134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12D46D-0002-4DAD-AAF0-AA3939316371}"/>
                  </a:ext>
                </a:extLst>
              </p:cNvPr>
              <p:cNvSpPr txBox="1"/>
              <p:nvPr/>
            </p:nvSpPr>
            <p:spPr>
              <a:xfrm>
                <a:off x="858604" y="8358807"/>
                <a:ext cx="18722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/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4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솔빛시스템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50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14"/>
          <p:cNvCxnSpPr/>
          <p:nvPr/>
        </p:nvCxnSpPr>
        <p:spPr>
          <a:xfrm>
            <a:off x="2316320" y="3284984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1.1 </a:t>
            </a:r>
            <a:r>
              <a:rPr lang="ko-KR" altLang="en-US" sz="3200" dirty="0"/>
              <a:t>일반사항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250833" y="19888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827584" y="17008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과제명</a:t>
            </a:r>
            <a:endParaRPr lang="ko-KR" altLang="en-US" sz="2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1800" y="1639262"/>
            <a:ext cx="6055006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전파데이터를 활용한 산악구조 수색방안 연구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250833" y="26365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27584" y="23485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71815" y="22869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06.15  ~ 11.14 (5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개월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27584" y="29962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수행기관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71815" y="29346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솔빛시스템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84" y="3634562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추진경과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57721" y="49583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5215" y="50523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4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44308" y="357301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71802" y="358241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 29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착수 회의</a:t>
            </a:r>
          </a:p>
        </p:txBody>
      </p:sp>
      <p:cxnSp>
        <p:nvCxnSpPr>
          <p:cNvPr id="24" name="직선 연결선 14"/>
          <p:cNvCxnSpPr/>
          <p:nvPr/>
        </p:nvCxnSpPr>
        <p:spPr>
          <a:xfrm>
            <a:off x="2339753" y="393305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44308" y="3995668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71802" y="4077072"/>
            <a:ext cx="5976662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 23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전파분석 자동화 방안 회의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(w ATDI)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연결선 14"/>
          <p:cNvCxnSpPr/>
          <p:nvPr/>
        </p:nvCxnSpPr>
        <p:spPr>
          <a:xfrm>
            <a:off x="2339753" y="442771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744308" y="4571732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71802" y="4581128"/>
            <a:ext cx="6048670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08. 03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수신기 위치추정 알고리즘 검토회의</a:t>
            </a:r>
          </a:p>
        </p:txBody>
      </p:sp>
      <p:cxnSp>
        <p:nvCxnSpPr>
          <p:cNvPr id="34" name="직선 연결선 14"/>
          <p:cNvCxnSpPr/>
          <p:nvPr/>
        </p:nvCxnSpPr>
        <p:spPr>
          <a:xfrm>
            <a:off x="2339753" y="4931772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744308" y="501317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71802" y="5022572"/>
            <a:ext cx="6048670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09. 14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중간보고 회의</a:t>
            </a:r>
          </a:p>
        </p:txBody>
      </p:sp>
      <p:cxnSp>
        <p:nvCxnSpPr>
          <p:cNvPr id="38" name="직선 연결선 14"/>
          <p:cNvCxnSpPr/>
          <p:nvPr/>
        </p:nvCxnSpPr>
        <p:spPr>
          <a:xfrm>
            <a:off x="2339753" y="537321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75601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1.2 </a:t>
            </a:r>
            <a:r>
              <a:rPr lang="ko-KR" altLang="en-US" dirty="0"/>
              <a:t>과제 목표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755576" y="980728"/>
            <a:ext cx="7504800" cy="942169"/>
            <a:chOff x="100240" y="3391129"/>
            <a:chExt cx="7504800" cy="633058"/>
          </a:xfrm>
        </p:grpSpPr>
        <p:sp>
          <p:nvSpPr>
            <p:cNvPr id="103" name="왼쪽 중괄호 102"/>
            <p:cNvSpPr/>
            <p:nvPr/>
          </p:nvSpPr>
          <p:spPr>
            <a:xfrm rot="16200000">
              <a:off x="3720055" y="1091273"/>
              <a:ext cx="391144" cy="5474684"/>
            </a:xfrm>
            <a:prstGeom prst="leftBrace">
              <a:avLst>
                <a:gd name="adj1" fmla="val 66873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00240" y="3391129"/>
              <a:ext cx="7504800" cy="3722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전파데이터를 활용한 위치 추정 알고리즘 연구 및 분석 </a:t>
              </a:r>
              <a:r>
                <a:rPr lang="en-US" altLang="ko-KR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S/W </a:t>
              </a:r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기능 개선</a:t>
              </a:r>
              <a:endParaRPr lang="en-US" altLang="ko-KR" dirty="0">
                <a:solidFill>
                  <a:srgbClr val="4663A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/>
              <a:r>
                <a:rPr lang="ko-KR" altLang="en-US" b="1" dirty="0" err="1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요구조자에</a:t>
              </a:r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대한 수색지역 선정에 활용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 bwMode="auto">
          <a:xfrm>
            <a:off x="310083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전파데이터를 활용한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요구조자 위치 추정 알고리즘 연구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4716016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위치 추정 알고리즘 활용을 위한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분석 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기능 개선</a:t>
            </a:r>
          </a:p>
        </p:txBody>
      </p:sp>
      <p:sp>
        <p:nvSpPr>
          <p:cNvPr id="9" name="아래쪽 화살표 8"/>
          <p:cNvSpPr/>
          <p:nvPr/>
        </p:nvSpPr>
        <p:spPr bwMode="auto">
          <a:xfrm rot="10800000">
            <a:off x="1835695" y="3068957"/>
            <a:ext cx="5669210" cy="648072"/>
          </a:xfrm>
          <a:prstGeom prst="downArrow">
            <a:avLst>
              <a:gd name="adj1" fmla="val 50000"/>
              <a:gd name="adj2" fmla="val 514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5860" y="3166026"/>
            <a:ext cx="2808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알고리즘 연구 및</a:t>
            </a:r>
            <a:endParaRPr kumimoji="1"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GUI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분석 </a:t>
            </a: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API 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B1BB9-7236-45B2-B175-875D93A6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41" y="3911880"/>
            <a:ext cx="2846365" cy="2603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3A0062-A985-4122-8CCE-79B3A9AC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66" y="3906587"/>
            <a:ext cx="2812456" cy="26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7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1.2 </a:t>
            </a:r>
            <a:r>
              <a:rPr lang="ko-KR" altLang="en-US" dirty="0"/>
              <a:t>과제 목표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541338" lvl="2" indent="-363538">
              <a:buFont typeface="Wingdings" pitchFamily="2" charset="2"/>
              <a:buChar char="q"/>
            </a:pPr>
            <a:r>
              <a:rPr lang="ko-KR" altLang="en-US" sz="2000" dirty="0">
                <a:cs typeface="+mn-cs"/>
              </a:rPr>
              <a:t>산악지역 긴급구조 발생시 전파분석을 통한 새로운 수색방안 마련</a:t>
            </a:r>
            <a:endParaRPr lang="en-US" altLang="ko-KR" sz="2000" dirty="0">
              <a:cs typeface="+mn-cs"/>
            </a:endParaRPr>
          </a:p>
          <a:p>
            <a:pPr marL="541338" lvl="2" indent="-363538">
              <a:buNone/>
            </a:pPr>
            <a:endParaRPr lang="en-US" altLang="ko-KR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1" name="Group 2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88063"/>
              </p:ext>
            </p:extLst>
          </p:nvPr>
        </p:nvGraphicFramePr>
        <p:xfrm>
          <a:off x="755576" y="1772816"/>
          <a:ext cx="7848872" cy="4161983"/>
        </p:xfrm>
        <a:graphic>
          <a:graphicData uri="http://schemas.openxmlformats.org/drawingml/2006/table">
            <a:tbl>
              <a:tblPr/>
              <a:tblGrid>
                <a:gridCol w="39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사항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전파분석대상 추출을 위한 전파데이터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무선국허가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DB)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 구현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분석목록 작성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전파데이터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추출에 의한 전파분석기능의 개선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수색지역 분석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수신기 위치추정 알고리즘 연구 및 기능구현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위치추정 결과의 공유방안 마련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수색지역 가시화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3925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2.1 </a:t>
            </a:r>
            <a:r>
              <a:rPr lang="ko-KR" altLang="en-US" dirty="0" err="1"/>
              <a:t>무선국</a:t>
            </a:r>
            <a:r>
              <a:rPr lang="ko-KR" altLang="en-US" dirty="0"/>
              <a:t> 분석목록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수색지역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2.3 </a:t>
            </a:r>
            <a:r>
              <a:rPr lang="ko-KR" altLang="en-US" dirty="0"/>
              <a:t>수색지역 가시화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2.4 </a:t>
            </a:r>
            <a:r>
              <a:rPr lang="ko-KR" altLang="en-US" dirty="0"/>
              <a:t>시연 시나리오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2. </a:t>
            </a:r>
            <a:r>
              <a:rPr lang="ko-KR" altLang="en-US"/>
              <a:t>세부 연구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2775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주소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국립공원 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en-US" altLang="ko-KR" sz="1800" dirty="0">
                <a:cs typeface="+mn-cs"/>
              </a:rPr>
              <a:t>, </a:t>
            </a:r>
            <a:r>
              <a:rPr lang="en-US" altLang="ko-KR" sz="1800" dirty="0"/>
              <a:t>GPS </a:t>
            </a:r>
            <a:r>
              <a:rPr lang="ko-KR" altLang="en-US" sz="1800" dirty="0"/>
              <a:t>좌표</a:t>
            </a:r>
            <a:r>
              <a:rPr lang="ko-KR" altLang="en-US" sz="1800" dirty="0">
                <a:cs typeface="+mn-cs"/>
              </a:rPr>
              <a:t> 정보를 입력하여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데이터를 추출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사업자</a:t>
            </a:r>
            <a:r>
              <a:rPr lang="en-US" altLang="ko-KR" sz="1800" dirty="0">
                <a:cs typeface="+mn-cs"/>
              </a:rPr>
              <a:t>(KT, SKT, LG U+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), </a:t>
            </a:r>
            <a:r>
              <a:rPr lang="ko-KR" altLang="en-US" sz="1800" dirty="0">
                <a:cs typeface="+mn-cs"/>
              </a:rPr>
              <a:t>서비스</a:t>
            </a:r>
            <a:r>
              <a:rPr lang="en-US" altLang="ko-KR" sz="1800" dirty="0">
                <a:cs typeface="+mn-cs"/>
              </a:rPr>
              <a:t>(3G, 4G, 5G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별 </a:t>
            </a:r>
            <a:r>
              <a:rPr lang="ko-KR" altLang="en-US" sz="1800" dirty="0" err="1">
                <a:cs typeface="+mn-cs"/>
              </a:rPr>
              <a:t>필터링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공통속성</a:t>
            </a:r>
            <a:r>
              <a:rPr lang="ko-KR" altLang="en-US" sz="1800" dirty="0">
                <a:cs typeface="+mn-cs"/>
              </a:rPr>
              <a:t> </a:t>
            </a:r>
            <a:r>
              <a:rPr lang="ko-KR" altLang="en-US" sz="1800" dirty="0" err="1">
                <a:cs typeface="+mn-cs"/>
              </a:rPr>
              <a:t>설정창</a:t>
            </a:r>
            <a:r>
              <a:rPr lang="ko-KR" altLang="en-US" sz="1800" dirty="0">
                <a:cs typeface="+mn-cs"/>
              </a:rPr>
              <a:t> </a:t>
            </a:r>
            <a:r>
              <a:rPr lang="en-US" altLang="ko-KR" sz="1800" dirty="0">
                <a:cs typeface="+mn-cs"/>
              </a:rPr>
              <a:t>: </a:t>
            </a:r>
            <a:r>
              <a:rPr lang="ko-KR" altLang="en-US" sz="1800" dirty="0">
                <a:cs typeface="+mn-cs"/>
              </a:rPr>
              <a:t>안테나 패턴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수신레벨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핸드오버 마진</a:t>
            </a:r>
            <a:r>
              <a:rPr lang="en-US" altLang="ko-KR" sz="1800" dirty="0">
                <a:cs typeface="+mn-cs"/>
              </a:rPr>
              <a:t> </a:t>
            </a:r>
            <a:r>
              <a:rPr lang="ko-KR" altLang="en-US" sz="1800" dirty="0">
                <a:cs typeface="+mn-cs"/>
              </a:rPr>
              <a:t>등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/>
              <a:t>추출 데이터에서 접속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비접속</a:t>
            </a:r>
            <a:r>
              <a:rPr lang="ko-KR" altLang="en-US" sz="1800" dirty="0"/>
              <a:t> 기지국 구분하여 분석 파일 제공</a:t>
            </a:r>
            <a:endParaRPr lang="en-US" altLang="ko-KR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9608" y="2438472"/>
            <a:ext cx="8179967" cy="3693896"/>
            <a:chOff x="251520" y="2420888"/>
            <a:chExt cx="8642549" cy="396044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32848"/>
              <a:ext cx="5688632" cy="3948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284984"/>
              <a:ext cx="2593877" cy="200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251520" y="2420888"/>
              <a:ext cx="2088232" cy="136815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251520" y="3861048"/>
              <a:ext cx="2088232" cy="93610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251520" y="4869160"/>
              <a:ext cx="2088232" cy="108012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6300192" y="3284984"/>
              <a:ext cx="2592288" cy="201622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2411760" y="2636912"/>
              <a:ext cx="3672408" cy="331236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32773" y="622239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[GUI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기본 설계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9261" y="5155483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450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1143840" cy="287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GUI </a:t>
            </a:r>
            <a:r>
              <a:rPr lang="ko-KR" altLang="en-US" sz="1800" dirty="0">
                <a:cs typeface="+mn-cs"/>
              </a:rPr>
              <a:t>기본 화면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프로그램 실행 후 초기 구성 화면</a:t>
            </a:r>
            <a:endParaRPr lang="en-US" altLang="ko-KR" sz="1600" b="1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14515"/>
            <a:ext cx="6105742" cy="32754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2942264" y="3177757"/>
            <a:ext cx="5518167" cy="27962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411760" y="3394100"/>
            <a:ext cx="530504" cy="2651874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942264" y="3026424"/>
            <a:ext cx="1591024" cy="136674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411760" y="6077029"/>
            <a:ext cx="6105742" cy="12762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7237" y="442579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검색 데이터 출력 결과 테이블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7408" y="187538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배치 파일 실행 버튼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20941" y="61751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상태바</a:t>
            </a:r>
            <a:endParaRPr lang="ko-KR" altLang="en-US" sz="14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4932" y="189152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기타 조작 버튼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7409976" y="2996952"/>
            <a:ext cx="1050455" cy="16614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35757" y="4847017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검색 조건 설정</a:t>
            </a:r>
            <a:endParaRPr lang="en-US" altLang="ko-KR" sz="14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6" y="2179762"/>
            <a:ext cx="4635011" cy="323158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 bwMode="auto">
          <a:xfrm flipH="1" flipV="1">
            <a:off x="5494258" y="2502920"/>
            <a:ext cx="1915718" cy="494032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29" name="직선 연결선 28"/>
          <p:cNvCxnSpPr/>
          <p:nvPr/>
        </p:nvCxnSpPr>
        <p:spPr bwMode="auto">
          <a:xfrm flipV="1">
            <a:off x="8460431" y="2502921"/>
            <a:ext cx="226369" cy="494031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 flipH="1" flipV="1">
            <a:off x="503926" y="2517579"/>
            <a:ext cx="2438338" cy="508846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 flipV="1">
            <a:off x="4533288" y="2502920"/>
            <a:ext cx="605649" cy="49403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 flipH="1" flipV="1">
            <a:off x="1827408" y="3284984"/>
            <a:ext cx="584352" cy="10911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 flipH="1">
            <a:off x="1827408" y="6045974"/>
            <a:ext cx="584352" cy="10306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79762"/>
            <a:ext cx="3201922" cy="32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42704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R="0" algn="ctr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sz="14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2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바른돋움OTFPro 3"/>
        <a:ea typeface="바른돋움OTFPro 3"/>
        <a:cs typeface=""/>
      </a:majorFont>
      <a:minorFont>
        <a:latin typeface="바른돋움OTFPro 2"/>
        <a:ea typeface="바른돋움OTFPro 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rtlCol="0" anchor="ctr"/>
      <a:lstStyle>
        <a:defPPr algn="ctr">
          <a:defRPr sz="1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olvit_131011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_131223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13736</TotalTime>
  <Words>2274</Words>
  <Application>Microsoft Office PowerPoint</Application>
  <PresentationFormat>화면 슬라이드 쇼(4:3)</PresentationFormat>
  <Paragraphs>554</Paragraphs>
  <Slides>37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7" baseType="lpstr">
      <vt:lpstr>HY헤드라인M</vt:lpstr>
      <vt:lpstr>굴림</vt:lpstr>
      <vt:lpstr>나눔바른고딕</vt:lpstr>
      <vt:lpstr>나눔바른고딕OTF</vt:lpstr>
      <vt:lpstr>맑은 고딕</vt:lpstr>
      <vt:lpstr>바른돋움OTFPro 2</vt:lpstr>
      <vt:lpstr>바른돋움OTFPro 3</vt:lpstr>
      <vt:lpstr>산돌고딕 M</vt:lpstr>
      <vt:lpstr>산돌고딕B</vt:lpstr>
      <vt:lpstr>Arial</vt:lpstr>
      <vt:lpstr>Calibri</vt:lpstr>
      <vt:lpstr>Times New Roman</vt:lpstr>
      <vt:lpstr>Wingdings</vt:lpstr>
      <vt:lpstr>기본 디자인</vt:lpstr>
      <vt:lpstr>1_2</vt:lpstr>
      <vt:lpstr>solvit_131011</vt:lpstr>
      <vt:lpstr>디자인 사용자 지정</vt:lpstr>
      <vt:lpstr>1_디자인 사용자 지정</vt:lpstr>
      <vt:lpstr>image_131223</vt:lpstr>
      <vt:lpstr>포장기 셸 개체</vt:lpstr>
      <vt:lpstr>전파데이터를 활용한 산악구조  수색방안 연구</vt:lpstr>
      <vt:lpstr>목  차</vt:lpstr>
      <vt:lpstr>1. 과제 개요</vt:lpstr>
      <vt:lpstr>1.1 일반사항</vt:lpstr>
      <vt:lpstr>1.2 과제 목표</vt:lpstr>
      <vt:lpstr>1.2 과제 목표</vt:lpstr>
      <vt:lpstr>2. 세부 연구 내용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무선국 분석목록 작성</vt:lpstr>
      <vt:lpstr>2.1 중간보고 후 조치사항</vt:lpstr>
      <vt:lpstr>2.1 중간보고 후 조치사항</vt:lpstr>
      <vt:lpstr>2.1 중간보고 후 조치사항</vt:lpstr>
      <vt:lpstr>2.1 중간보고 후 조치사항</vt:lpstr>
      <vt:lpstr>2.1 중간보고 후 조치사항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2.2 수색지역 분석</vt:lpstr>
      <vt:lpstr>2.3 수색지역 가시화</vt:lpstr>
      <vt:lpstr>2.3 수색지역 가시화</vt:lpstr>
      <vt:lpstr>2.4 시연 시나리오</vt:lpstr>
      <vt:lpstr>3. 추진계획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이동현</dc:creator>
  <cp:lastModifiedBy>Windows User</cp:lastModifiedBy>
  <cp:revision>685</cp:revision>
  <cp:lastPrinted>2020-07-21T23:52:10Z</cp:lastPrinted>
  <dcterms:created xsi:type="dcterms:W3CDTF">2015-07-25T11:18:39Z</dcterms:created>
  <dcterms:modified xsi:type="dcterms:W3CDTF">2020-10-07T08:21:06Z</dcterms:modified>
</cp:coreProperties>
</file>